
<file path=[Content_Types].xml><?xml version="1.0" encoding="utf-8"?>
<Types xmlns="http://schemas.openxmlformats.org/package/2006/content-types">
  <Default Extension="png" ContentType="image/png"/>
  <Default Extension="bin" ContentType="application/vnd.ms-office.activeX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fntdata" ContentType="application/x-fontdata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notesSlides/notesSlide1.xml" ContentType="application/vnd.openxmlformats-officedocument.presentationml.notesSlide+xml"/>
  <Override PartName="/ppt/activeX/activeX1.xml" ContentType="application/vnd.ms-office.activeX+xml"/>
  <Override PartName="/ppt/activeX/activeX2.xml" ContentType="application/vnd.ms-office.activeX+xml"/>
  <Override PartName="/ppt/embeddings/oleObject1.bin" ContentType="application/vnd.openxmlformats-officedocument.oleObject"/>
  <Override PartName="/ppt/embeddings/oleObject2.bin" ContentType="application/vnd.openxmlformats-officedocument.oleObject"/>
  <Override PartName="/ppt/embeddings/oleObject3.bin" ContentType="application/vnd.openxmlformats-officedocument.oleObject"/>
  <Override PartName="/ppt/embeddings/oleObject4.bin" ContentType="application/vnd.openxmlformats-officedocument.oleObject"/>
  <Override PartName="/ppt/tags/tag4.xml" ContentType="application/vnd.openxmlformats-officedocument.presentationml.tags+xml"/>
  <Override PartName="/ppt/notesSlides/notesSlide2.xml" ContentType="application/vnd.openxmlformats-officedocument.presentationml.notesSlide+xml"/>
  <Override PartName="/ppt/embeddings/oleObject5.bin" ContentType="application/vnd.openxmlformats-officedocument.oleObject"/>
  <Override PartName="/ppt/embeddings/oleObject6.bin" ContentType="application/vnd.openxmlformats-officedocument.oleObject"/>
  <Override PartName="/ppt/embeddings/oleObject7.bin" ContentType="application/vnd.openxmlformats-officedocument.oleObject"/>
  <Override PartName="/ppt/embeddings/oleObject8.bin" ContentType="application/vnd.openxmlformats-officedocument.oleObject"/>
  <Override PartName="/ppt/embeddings/oleObject9.bin" ContentType="application/vnd.openxmlformats-officedocument.oleObject"/>
  <Override PartName="/ppt/embeddings/oleObject10.bin" ContentType="application/vnd.openxmlformats-officedocument.oleObject"/>
  <Override PartName="/ppt/tags/tag5.xml" ContentType="application/vnd.openxmlformats-officedocument.presentationml.tags+xml"/>
  <Override PartName="/ppt/notesSlides/notesSlide3.xml" ContentType="application/vnd.openxmlformats-officedocument.presentationml.notesSlide+xml"/>
  <Override PartName="/ppt/embeddings/oleObject11.bin" ContentType="application/vnd.openxmlformats-officedocument.oleObject"/>
  <Override PartName="/ppt/embeddings/oleObject12.bin" ContentType="application/vnd.openxmlformats-officedocument.oleObject"/>
  <Override PartName="/ppt/embeddings/oleObject13.bin" ContentType="application/vnd.openxmlformats-officedocument.oleObject"/>
  <Override PartName="/ppt/embeddings/oleObject14.bin" ContentType="application/vnd.openxmlformats-officedocument.oleObject"/>
  <Override PartName="/ppt/embeddings/oleObject15.bin" ContentType="application/vnd.openxmlformats-officedocument.oleObject"/>
  <Override PartName="/ppt/tags/tag6.xml" ContentType="application/vnd.openxmlformats-officedocument.presentationml.tags+xml"/>
  <Override PartName="/ppt/notesSlides/notesSlide4.xml" ContentType="application/vnd.openxmlformats-officedocument.presentationml.notesSlide+xml"/>
  <Override PartName="/ppt/tags/tag7.xml" ContentType="application/vnd.openxmlformats-officedocument.presentationml.tags+xml"/>
  <Override PartName="/ppt/notesSlides/notesSlide5.xml" ContentType="application/vnd.openxmlformats-officedocument.presentationml.notesSlide+xml"/>
  <Override PartName="/ppt/tags/tag8.xml" ContentType="application/vnd.openxmlformats-officedocument.presentationml.tags+xml"/>
  <Override PartName="/ppt/notesSlides/notesSlide6.xml" ContentType="application/vnd.openxmlformats-officedocument.presentationml.notesSlide+xml"/>
  <Override PartName="/ppt/tags/tag9.xml" ContentType="application/vnd.openxmlformats-officedocument.presentationml.tags+xml"/>
  <Override PartName="/ppt/notesSlides/notesSlide7.xml" ContentType="application/vnd.openxmlformats-officedocument.presentationml.notesSlide+xml"/>
  <Override PartName="/ppt/tags/tag10.xml" ContentType="application/vnd.openxmlformats-officedocument.presentationml.tags+xml"/>
  <Override PartName="/ppt/notesSlides/notesSlide8.xml" ContentType="application/vnd.openxmlformats-officedocument.presentationml.notesSlide+xml"/>
  <Override PartName="/ppt/embeddings/oleObject16.bin" ContentType="application/vnd.openxmlformats-officedocument.oleObject"/>
  <Override PartName="/ppt/embeddings/oleObject17.bin" ContentType="application/vnd.openxmlformats-officedocument.oleObject"/>
  <Override PartName="/ppt/embeddings/oleObject18.bin" ContentType="application/vnd.openxmlformats-officedocument.oleObject"/>
  <Override PartName="/ppt/embeddings/oleObject19.bin" ContentType="application/vnd.openxmlformats-officedocument.oleObject"/>
  <Override PartName="/ppt/embeddings/oleObject20.bin" ContentType="application/vnd.openxmlformats-officedocument.oleObject"/>
  <Override PartName="/ppt/embeddings/oleObject21.bin" ContentType="application/vnd.openxmlformats-officedocument.oleObject"/>
  <Override PartName="/ppt/embeddings/oleObject22.bin" ContentType="application/vnd.openxmlformats-officedocument.oleObject"/>
  <Override PartName="/ppt/embeddings/oleObject23.bin" ContentType="application/vnd.openxmlformats-officedocument.oleObject"/>
  <Override PartName="/ppt/embeddings/oleObject24.bin" ContentType="application/vnd.openxmlformats-officedocument.oleObject"/>
  <Override PartName="/ppt/embeddings/oleObject25.bin" ContentType="application/vnd.openxmlformats-officedocument.oleObject"/>
  <Override PartName="/ppt/embeddings/oleObject26.bin" ContentType="application/vnd.openxmlformats-officedocument.oleObject"/>
  <Override PartName="/ppt/embeddings/oleObject27.bin" ContentType="application/vnd.openxmlformats-officedocument.oleObject"/>
  <Override PartName="/ppt/embeddings/oleObject28.bin" ContentType="application/vnd.openxmlformats-officedocument.oleObject"/>
  <Override PartName="/ppt/embeddings/oleObject29.bin" ContentType="application/vnd.openxmlformats-officedocument.oleObject"/>
  <Override PartName="/ppt/embeddings/oleObject30.bin" ContentType="application/vnd.openxmlformats-officedocument.oleObject"/>
  <Override PartName="/ppt/embeddings/oleObject31.bin" ContentType="application/vnd.openxmlformats-officedocument.oleObject"/>
  <Override PartName="/ppt/embeddings/oleObject32.bin" ContentType="application/vnd.openxmlformats-officedocument.oleObject"/>
  <Override PartName="/ppt/embeddings/oleObject33.bin" ContentType="application/vnd.openxmlformats-officedocument.oleObject"/>
  <Override PartName="/ppt/notesSlides/notesSlide9.xml" ContentType="application/vnd.openxmlformats-officedocument.presentationml.notesSlide+xml"/>
  <Override PartName="/ppt/embeddings/oleObject34.bin" ContentType="application/vnd.openxmlformats-officedocument.oleObject"/>
  <Override PartName="/ppt/activeX/activeX3.xml" ContentType="application/vnd.ms-office.activeX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37"/>
  </p:notesMasterIdLst>
  <p:sldIdLst>
    <p:sldId id="260" r:id="rId2"/>
    <p:sldId id="290" r:id="rId3"/>
    <p:sldId id="535" r:id="rId4"/>
    <p:sldId id="605" r:id="rId5"/>
    <p:sldId id="446" r:id="rId6"/>
    <p:sldId id="606" r:id="rId7"/>
    <p:sldId id="746" r:id="rId8"/>
    <p:sldId id="534" r:id="rId9"/>
    <p:sldId id="617" r:id="rId10"/>
    <p:sldId id="618" r:id="rId11"/>
    <p:sldId id="710" r:id="rId12"/>
    <p:sldId id="745" r:id="rId13"/>
    <p:sldId id="616" r:id="rId14"/>
    <p:sldId id="614" r:id="rId15"/>
    <p:sldId id="615" r:id="rId16"/>
    <p:sldId id="780" r:id="rId17"/>
    <p:sldId id="408" r:id="rId18"/>
    <p:sldId id="539" r:id="rId19"/>
    <p:sldId id="658" r:id="rId20"/>
    <p:sldId id="610" r:id="rId21"/>
    <p:sldId id="565" r:id="rId22"/>
    <p:sldId id="620" r:id="rId23"/>
    <p:sldId id="781" r:id="rId24"/>
    <p:sldId id="782" r:id="rId25"/>
    <p:sldId id="783" r:id="rId26"/>
    <p:sldId id="784" r:id="rId27"/>
    <p:sldId id="550" r:id="rId28"/>
    <p:sldId id="785" r:id="rId29"/>
    <p:sldId id="786" r:id="rId30"/>
    <p:sldId id="567" r:id="rId31"/>
    <p:sldId id="568" r:id="rId32"/>
    <p:sldId id="577" r:id="rId33"/>
    <p:sldId id="569" r:id="rId34"/>
    <p:sldId id="570" r:id="rId35"/>
    <p:sldId id="572" r:id="rId36"/>
  </p:sldIdLst>
  <p:sldSz cx="9144000" cy="5143500" type="screen16x9"/>
  <p:notesSz cx="6858000" cy="9144000"/>
  <p:embeddedFontLst>
    <p:embeddedFont>
      <p:font typeface="方正舒体" pitchFamily="2" charset="-122"/>
      <p:regular r:id="rId38"/>
    </p:embeddedFont>
    <p:embeddedFont>
      <p:font typeface="楷体_GB2312" pitchFamily="49" charset="-122"/>
      <p:regular r:id="rId39"/>
    </p:embeddedFont>
    <p:embeddedFont>
      <p:font typeface="Calibri" pitchFamily="34" charset="0"/>
      <p:regular r:id="rId40"/>
      <p:bold r:id="rId41"/>
      <p:italic r:id="rId42"/>
      <p:boldItalic r:id="rId43"/>
    </p:embeddedFont>
    <p:embeddedFont>
      <p:font typeface="微软雅黑" pitchFamily="34" charset="-122"/>
      <p:regular r:id="rId44"/>
      <p:bold r:id="rId45"/>
    </p:embeddedFont>
    <p:embeddedFont>
      <p:font typeface="Helvetica" pitchFamily="34" charset="0"/>
      <p:regular r:id="rId46"/>
      <p:bold r:id="rId47"/>
      <p:italic r:id="rId48"/>
      <p:boldItalic r:id="rId49"/>
    </p:embeddedFont>
    <p:embeddedFont>
      <p:font typeface="黑体" pitchFamily="49" charset="-122"/>
      <p:regular r:id="rId50"/>
    </p:embeddedFont>
  </p:embeddedFontLst>
  <p:custDataLst>
    <p:tags r:id="rId51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FFCC"/>
    <a:srgbClr val="CC99FF"/>
    <a:srgbClr val="FF00FF"/>
    <a:srgbClr val="3333FF"/>
    <a:srgbClr val="33CC33"/>
    <a:srgbClr val="99FF99"/>
    <a:srgbClr val="CC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485"/>
    <p:restoredTop sz="95154"/>
  </p:normalViewPr>
  <p:slideViewPr>
    <p:cSldViewPr snapToGrid="0" showGuides="1">
      <p:cViewPr varScale="1">
        <p:scale>
          <a:sx n="145" d="100"/>
          <a:sy n="145" d="100"/>
        </p:scale>
        <p:origin x="-654" y="-96"/>
      </p:cViewPr>
      <p:guideLst>
        <p:guide orient="horz" pos="1726"/>
        <p:guide pos="2966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2.fntdata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font" Target="fonts/font5.fntdata"/><Relationship Id="rId47" Type="http://schemas.openxmlformats.org/officeDocument/2006/relationships/font" Target="fonts/font10.fntdata"/><Relationship Id="rId50" Type="http://schemas.openxmlformats.org/officeDocument/2006/relationships/font" Target="fonts/font13.fntdata"/><Relationship Id="rId55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font" Target="fonts/font1.fntdata"/><Relationship Id="rId46" Type="http://schemas.openxmlformats.org/officeDocument/2006/relationships/font" Target="fonts/font9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font" Target="fonts/font4.fntdata"/><Relationship Id="rId54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font" Target="fonts/font3.fntdata"/><Relationship Id="rId45" Type="http://schemas.openxmlformats.org/officeDocument/2006/relationships/font" Target="fonts/font8.fntdata"/><Relationship Id="rId53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font" Target="fonts/font12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font" Target="fonts/font7.fntdata"/><Relationship Id="rId52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font" Target="fonts/font6.fntdata"/><Relationship Id="rId48" Type="http://schemas.openxmlformats.org/officeDocument/2006/relationships/font" Target="fonts/font11.fntdata"/><Relationship Id="rId8" Type="http://schemas.openxmlformats.org/officeDocument/2006/relationships/slide" Target="slides/slide7.xml"/><Relationship Id="rId51" Type="http://schemas.openxmlformats.org/officeDocument/2006/relationships/tags" Target="tags/tag1.xml"/><Relationship Id="rId3" Type="http://schemas.openxmlformats.org/officeDocument/2006/relationships/slide" Target="slides/slide2.xml"/></Relationships>
</file>

<file path=ppt/activeX/_rels/activeX1.xml.rels><?xml version="1.0" encoding="UTF-8" standalone="yes"?>
<Relationships xmlns="http://schemas.openxmlformats.org/package/2006/relationships"><Relationship Id="rId1" Type="http://schemas.microsoft.com/office/2006/relationships/activeXControlBinary" Target="activeX1.bin"/></Relationships>
</file>

<file path=ppt/activeX/_rels/activeX2.xml.rels><?xml version="1.0" encoding="UTF-8" standalone="yes"?>
<Relationships xmlns="http://schemas.openxmlformats.org/package/2006/relationships"><Relationship Id="rId1" Type="http://schemas.microsoft.com/office/2006/relationships/activeXControlBinary" Target="activeX2.bin"/></Relationships>
</file>

<file path=ppt/activeX/_rels/activeX3.xml.rels><?xml version="1.0" encoding="UTF-8" standalone="yes"?>
<Relationships xmlns="http://schemas.openxmlformats.org/package/2006/relationships"><Relationship Id="rId1" Type="http://schemas.microsoft.com/office/2006/relationships/activeXControlBinary" Target="activeX3.bin"/></Relationships>
</file>

<file path=ppt/activeX/activeX1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2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3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png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15.wmf"/><Relationship Id="rId2" Type="http://schemas.openxmlformats.org/officeDocument/2006/relationships/image" Target="../media/image14.wmf"/><Relationship Id="rId1" Type="http://schemas.openxmlformats.org/officeDocument/2006/relationships/image" Target="../media/image13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20.wmf"/><Relationship Id="rId2" Type="http://schemas.openxmlformats.org/officeDocument/2006/relationships/image" Target="../media/image19.wmf"/><Relationship Id="rId1" Type="http://schemas.openxmlformats.org/officeDocument/2006/relationships/image" Target="../media/image18.wmf"/><Relationship Id="rId6" Type="http://schemas.openxmlformats.org/officeDocument/2006/relationships/image" Target="../media/image23.wmf"/><Relationship Id="rId5" Type="http://schemas.openxmlformats.org/officeDocument/2006/relationships/image" Target="../media/image22.wmf"/><Relationship Id="rId4" Type="http://schemas.openxmlformats.org/officeDocument/2006/relationships/image" Target="../media/image21.w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28.wmf"/><Relationship Id="rId2" Type="http://schemas.openxmlformats.org/officeDocument/2006/relationships/image" Target="../media/image27.wmf"/><Relationship Id="rId1" Type="http://schemas.openxmlformats.org/officeDocument/2006/relationships/image" Target="../media/image26.wmf"/><Relationship Id="rId5" Type="http://schemas.openxmlformats.org/officeDocument/2006/relationships/image" Target="../media/image30.wmf"/><Relationship Id="rId4" Type="http://schemas.openxmlformats.org/officeDocument/2006/relationships/image" Target="../media/image29.wmf"/></Relationships>
</file>

<file path=ppt/drawings/_rels/vmlDrawing6.vml.rels><?xml version="1.0" encoding="UTF-8" standalone="yes"?>
<Relationships xmlns="http://schemas.openxmlformats.org/package/2006/relationships"><Relationship Id="rId8" Type="http://schemas.openxmlformats.org/officeDocument/2006/relationships/image" Target="../media/image48.wmf"/><Relationship Id="rId13" Type="http://schemas.openxmlformats.org/officeDocument/2006/relationships/image" Target="../media/image53.wmf"/><Relationship Id="rId3" Type="http://schemas.openxmlformats.org/officeDocument/2006/relationships/image" Target="../media/image43.wmf"/><Relationship Id="rId7" Type="http://schemas.openxmlformats.org/officeDocument/2006/relationships/image" Target="../media/image47.wmf"/><Relationship Id="rId12" Type="http://schemas.openxmlformats.org/officeDocument/2006/relationships/image" Target="../media/image52.wmf"/><Relationship Id="rId2" Type="http://schemas.openxmlformats.org/officeDocument/2006/relationships/image" Target="../media/image42.wmf"/><Relationship Id="rId1" Type="http://schemas.openxmlformats.org/officeDocument/2006/relationships/image" Target="../media/image41.wmf"/><Relationship Id="rId6" Type="http://schemas.openxmlformats.org/officeDocument/2006/relationships/image" Target="../media/image46.wmf"/><Relationship Id="rId11" Type="http://schemas.openxmlformats.org/officeDocument/2006/relationships/image" Target="../media/image51.wmf"/><Relationship Id="rId5" Type="http://schemas.openxmlformats.org/officeDocument/2006/relationships/image" Target="../media/image45.wmf"/><Relationship Id="rId15" Type="http://schemas.openxmlformats.org/officeDocument/2006/relationships/image" Target="../media/image55.wmf"/><Relationship Id="rId10" Type="http://schemas.openxmlformats.org/officeDocument/2006/relationships/image" Target="../media/image50.wmf"/><Relationship Id="rId4" Type="http://schemas.openxmlformats.org/officeDocument/2006/relationships/image" Target="../media/image44.wmf"/><Relationship Id="rId9" Type="http://schemas.openxmlformats.org/officeDocument/2006/relationships/image" Target="../media/image49.wmf"/><Relationship Id="rId14" Type="http://schemas.openxmlformats.org/officeDocument/2006/relationships/image" Target="../media/image54.wmf"/></Relationships>
</file>

<file path=ppt/drawings/_rels/vmlDrawing7.vml.rels><?xml version="1.0" encoding="UTF-8" standalone="yes"?>
<Relationships xmlns="http://schemas.openxmlformats.org/package/2006/relationships"><Relationship Id="rId3" Type="http://schemas.openxmlformats.org/officeDocument/2006/relationships/image" Target="../media/image55.wmf"/><Relationship Id="rId2" Type="http://schemas.openxmlformats.org/officeDocument/2006/relationships/image" Target="../media/image50.wmf"/><Relationship Id="rId1" Type="http://schemas.openxmlformats.org/officeDocument/2006/relationships/image" Target="../media/image45.w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75.w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81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buFont typeface="Arial" panose="020B0604020202020204" pitchFamily="34" charset="0"/>
              <a:buNone/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buFont typeface="Arial" panose="020B0604020202020204" pitchFamily="34" charset="0"/>
              <a:buNone/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buFont typeface="Arial" panose="020B0604020202020204" pitchFamily="34" charset="0"/>
              <a:buNone/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/>
          <a:p>
            <a:pPr lvl="0" algn="r" eaLnBrk="1" fontAlgn="base" hangingPunct="1">
              <a:buChar char="•"/>
            </a:pPr>
            <a:fld id="{9A0DB2DC-4C9A-4742-B13C-FB6460FD3503}" type="slidenum">
              <a:rPr lang="zh-CN" altLang="en-US" sz="12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z="1200" strike="noStrike" noProof="1"/>
          </a:p>
        </p:txBody>
      </p:sp>
    </p:spTree>
    <p:extLst>
      <p:ext uri="{BB962C8B-B14F-4D97-AF65-F5344CB8AC3E}">
        <p14:creationId xmlns:p14="http://schemas.microsoft.com/office/powerpoint/2010/main" val="356849761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13314" name="文本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23554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/>
            <a:endParaRPr lang="zh-CN" altLang="en-US" dirty="0"/>
          </a:p>
        </p:txBody>
      </p:sp>
      <p:sp>
        <p:nvSpPr>
          <p:cNvPr id="23555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b"/>
          <a:lstStyle/>
          <a:p>
            <a:pPr lvl="0" algn="r"/>
            <a:fld id="{9A0DB2DC-4C9A-4742-B13C-FB6460FD3503}" type="slidenum">
              <a:rPr lang="zh-CN" altLang="en-US" sz="1200" dirty="0"/>
              <a:t>9</a:t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25602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/>
            <a:endParaRPr lang="zh-CN" altLang="en-US" dirty="0"/>
          </a:p>
        </p:txBody>
      </p:sp>
      <p:sp>
        <p:nvSpPr>
          <p:cNvPr id="25603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b"/>
          <a:lstStyle/>
          <a:p>
            <a:pPr lvl="0" algn="r"/>
            <a:fld id="{9A0DB2DC-4C9A-4742-B13C-FB6460FD3503}" type="slidenum">
              <a:rPr lang="zh-CN" altLang="en-US" sz="1200" dirty="0"/>
              <a:t>10</a:t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27650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/>
            <a:endParaRPr lang="zh-CN" altLang="en-US" dirty="0"/>
          </a:p>
        </p:txBody>
      </p:sp>
      <p:sp>
        <p:nvSpPr>
          <p:cNvPr id="27651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b"/>
          <a:lstStyle/>
          <a:p>
            <a:pPr lvl="0" algn="r"/>
            <a:fld id="{9A0DB2DC-4C9A-4742-B13C-FB6460FD3503}" type="slidenum">
              <a:rPr lang="zh-CN" altLang="en-US" sz="1200" dirty="0"/>
              <a:t>11</a:t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29698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/>
            <a:endParaRPr lang="zh-CN" altLang="en-US" dirty="0"/>
          </a:p>
        </p:txBody>
      </p:sp>
      <p:sp>
        <p:nvSpPr>
          <p:cNvPr id="29699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b"/>
          <a:lstStyle/>
          <a:p>
            <a:pPr lvl="0" algn="r"/>
            <a:fld id="{9A0DB2DC-4C9A-4742-B13C-FB6460FD3503}" type="slidenum">
              <a:rPr lang="zh-CN" altLang="en-US" sz="1200" dirty="0"/>
              <a:t>13</a:t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31746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/>
            <a:endParaRPr lang="zh-CN" altLang="en-US" dirty="0"/>
          </a:p>
        </p:txBody>
      </p:sp>
      <p:sp>
        <p:nvSpPr>
          <p:cNvPr id="31747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b"/>
          <a:lstStyle/>
          <a:p>
            <a:pPr lvl="0" algn="r"/>
            <a:fld id="{9A0DB2DC-4C9A-4742-B13C-FB6460FD3503}" type="slidenum">
              <a:rPr lang="zh-CN" altLang="en-US" sz="1200" dirty="0"/>
              <a:t>14</a:t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33794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/>
            <a:endParaRPr lang="zh-CN" altLang="en-US" dirty="0"/>
          </a:p>
        </p:txBody>
      </p:sp>
      <p:sp>
        <p:nvSpPr>
          <p:cNvPr id="33795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b"/>
          <a:lstStyle/>
          <a:p>
            <a:pPr lvl="0" algn="r"/>
            <a:fld id="{9A0DB2DC-4C9A-4742-B13C-FB6460FD3503}" type="slidenum">
              <a:rPr lang="zh-CN" altLang="en-US" sz="1200" dirty="0"/>
              <a:t>15</a:t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33794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/>
            <a:endParaRPr lang="zh-CN" altLang="en-US" dirty="0"/>
          </a:p>
        </p:txBody>
      </p:sp>
      <p:sp>
        <p:nvSpPr>
          <p:cNvPr id="33795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b"/>
          <a:lstStyle/>
          <a:p>
            <a:pPr lvl="0" algn="r"/>
            <a:fld id="{9A0DB2DC-4C9A-4742-B13C-FB6460FD3503}" type="slidenum">
              <a:rPr lang="zh-CN" altLang="en-US" sz="1200" dirty="0"/>
              <a:t>16</a:t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684713"/>
            <a:ext cx="2133600" cy="357188"/>
          </a:xfrm>
        </p:spPr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684713"/>
            <a:ext cx="2895600" cy="357188"/>
          </a:xfrm>
        </p:spPr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684713"/>
            <a:ext cx="2133600" cy="357188"/>
          </a:xfrm>
        </p:spPr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矩形 1"/>
          <p:cNvSpPr/>
          <p:nvPr/>
        </p:nvSpPr>
        <p:spPr>
          <a:xfrm>
            <a:off x="0" y="-1270"/>
            <a:ext cx="9144000" cy="107315"/>
          </a:xfrm>
          <a:prstGeom prst="rect">
            <a:avLst/>
          </a:prstGeom>
          <a:solidFill>
            <a:srgbClr val="FF0000"/>
          </a:solidFill>
          <a:ln w="9525">
            <a:noFill/>
          </a:ln>
        </p:spPr>
        <p:txBody>
          <a:bodyPr wrap="square" lIns="91440" tIns="45720" rIns="91440" bIns="45720" anchor="t"/>
          <a:lstStyle/>
          <a:p>
            <a:pPr lvl="0">
              <a:buSzTx/>
            </a:pPr>
            <a:endParaRPr lang="zh-CN" altLang="en-US" sz="18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27" name="矩形 2"/>
          <p:cNvSpPr/>
          <p:nvPr/>
        </p:nvSpPr>
        <p:spPr>
          <a:xfrm>
            <a:off x="0" y="5060950"/>
            <a:ext cx="9144000" cy="82550"/>
          </a:xfrm>
          <a:prstGeom prst="rect">
            <a:avLst/>
          </a:prstGeom>
          <a:solidFill>
            <a:srgbClr val="00B0F0"/>
          </a:solidFill>
          <a:ln w="9525">
            <a:noFill/>
          </a:ln>
        </p:spPr>
        <p:txBody>
          <a:bodyPr wrap="square" lIns="91440" tIns="45720" rIns="91440" bIns="45720" anchor="t"/>
          <a:lstStyle/>
          <a:p>
            <a:pPr lvl="0">
              <a:buSzTx/>
            </a:pPr>
            <a:endParaRPr lang="zh-CN" altLang="en-US" sz="18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cxnSp>
        <p:nvCxnSpPr>
          <p:cNvPr id="2" name="直接连接符 1"/>
          <p:cNvCxnSpPr/>
          <p:nvPr/>
        </p:nvCxnSpPr>
        <p:spPr>
          <a:xfrm>
            <a:off x="0" y="132715"/>
            <a:ext cx="9126855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headEnd type="none" w="med" len="med"/>
            <a:tailEnd type="non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黑体" panose="02010609060101010101" pitchFamily="49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黑体" panose="02010609060101010101" pitchFamily="49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黑体" panose="02010609060101010101" pitchFamily="49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黑体" panose="02010609060101010101" pitchFamily="49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wmf"/><Relationship Id="rId13" Type="http://schemas.openxmlformats.org/officeDocument/2006/relationships/oleObject" Target="../embeddings/oleObject14.bin"/><Relationship Id="rId3" Type="http://schemas.openxmlformats.org/officeDocument/2006/relationships/slideLayout" Target="../slideLayouts/slideLayout2.xml"/><Relationship Id="rId7" Type="http://schemas.openxmlformats.org/officeDocument/2006/relationships/oleObject" Target="../embeddings/oleObject11.bin"/><Relationship Id="rId12" Type="http://schemas.openxmlformats.org/officeDocument/2006/relationships/image" Target="../media/image28.wmf"/><Relationship Id="rId2" Type="http://schemas.openxmlformats.org/officeDocument/2006/relationships/tags" Target="../tags/tag5.xml"/><Relationship Id="rId16" Type="http://schemas.openxmlformats.org/officeDocument/2006/relationships/image" Target="../media/image30.wmf"/><Relationship Id="rId1" Type="http://schemas.openxmlformats.org/officeDocument/2006/relationships/vmlDrawing" Target="../drawings/vmlDrawing5.vml"/><Relationship Id="rId6" Type="http://schemas.openxmlformats.org/officeDocument/2006/relationships/image" Target="../media/image32.png"/><Relationship Id="rId11" Type="http://schemas.openxmlformats.org/officeDocument/2006/relationships/oleObject" Target="../embeddings/oleObject13.bin"/><Relationship Id="rId5" Type="http://schemas.openxmlformats.org/officeDocument/2006/relationships/image" Target="../media/image31.png"/><Relationship Id="rId15" Type="http://schemas.openxmlformats.org/officeDocument/2006/relationships/oleObject" Target="../embeddings/oleObject15.bin"/><Relationship Id="rId10" Type="http://schemas.openxmlformats.org/officeDocument/2006/relationships/image" Target="../media/image27.wmf"/><Relationship Id="rId4" Type="http://schemas.openxmlformats.org/officeDocument/2006/relationships/notesSlide" Target="../notesSlides/notesSlide3.xml"/><Relationship Id="rId9" Type="http://schemas.openxmlformats.org/officeDocument/2006/relationships/oleObject" Target="../embeddings/oleObject12.bin"/><Relationship Id="rId14" Type="http://schemas.openxmlformats.org/officeDocument/2006/relationships/image" Target="../media/image29.w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Relationship Id="rId4" Type="http://schemas.openxmlformats.org/officeDocument/2006/relationships/image" Target="../media/image3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.xml"/><Relationship Id="rId4" Type="http://schemas.openxmlformats.org/officeDocument/2006/relationships/image" Target="../media/image3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9.xml"/><Relationship Id="rId4" Type="http://schemas.openxmlformats.org/officeDocument/2006/relationships/image" Target="../media/image3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0.xml"/><Relationship Id="rId4" Type="http://schemas.openxmlformats.org/officeDocument/2006/relationships/image" Target="../media/image3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8.bin"/><Relationship Id="rId13" Type="http://schemas.openxmlformats.org/officeDocument/2006/relationships/image" Target="../media/image45.wmf"/><Relationship Id="rId18" Type="http://schemas.openxmlformats.org/officeDocument/2006/relationships/oleObject" Target="../embeddings/oleObject23.bin"/><Relationship Id="rId26" Type="http://schemas.openxmlformats.org/officeDocument/2006/relationships/oleObject" Target="../embeddings/oleObject27.bin"/><Relationship Id="rId3" Type="http://schemas.openxmlformats.org/officeDocument/2006/relationships/image" Target="../media/image56.png"/><Relationship Id="rId21" Type="http://schemas.openxmlformats.org/officeDocument/2006/relationships/image" Target="../media/image49.wmf"/><Relationship Id="rId7" Type="http://schemas.openxmlformats.org/officeDocument/2006/relationships/image" Target="../media/image42.wmf"/><Relationship Id="rId12" Type="http://schemas.openxmlformats.org/officeDocument/2006/relationships/oleObject" Target="../embeddings/oleObject20.bin"/><Relationship Id="rId17" Type="http://schemas.openxmlformats.org/officeDocument/2006/relationships/image" Target="../media/image47.wmf"/><Relationship Id="rId25" Type="http://schemas.openxmlformats.org/officeDocument/2006/relationships/image" Target="../media/image51.wmf"/><Relationship Id="rId33" Type="http://schemas.openxmlformats.org/officeDocument/2006/relationships/image" Target="../media/image55.wmf"/><Relationship Id="rId2" Type="http://schemas.openxmlformats.org/officeDocument/2006/relationships/slideLayout" Target="../slideLayouts/slideLayout4.xml"/><Relationship Id="rId16" Type="http://schemas.openxmlformats.org/officeDocument/2006/relationships/oleObject" Target="../embeddings/oleObject22.bin"/><Relationship Id="rId20" Type="http://schemas.openxmlformats.org/officeDocument/2006/relationships/oleObject" Target="../embeddings/oleObject24.bin"/><Relationship Id="rId29" Type="http://schemas.openxmlformats.org/officeDocument/2006/relationships/image" Target="../media/image53.wmf"/><Relationship Id="rId1" Type="http://schemas.openxmlformats.org/officeDocument/2006/relationships/vmlDrawing" Target="../drawings/vmlDrawing6.vml"/><Relationship Id="rId6" Type="http://schemas.openxmlformats.org/officeDocument/2006/relationships/oleObject" Target="../embeddings/oleObject17.bin"/><Relationship Id="rId11" Type="http://schemas.openxmlformats.org/officeDocument/2006/relationships/image" Target="../media/image44.wmf"/><Relationship Id="rId24" Type="http://schemas.openxmlformats.org/officeDocument/2006/relationships/oleObject" Target="../embeddings/oleObject26.bin"/><Relationship Id="rId32" Type="http://schemas.openxmlformats.org/officeDocument/2006/relationships/oleObject" Target="../embeddings/oleObject30.bin"/><Relationship Id="rId5" Type="http://schemas.openxmlformats.org/officeDocument/2006/relationships/image" Target="../media/image41.wmf"/><Relationship Id="rId15" Type="http://schemas.openxmlformats.org/officeDocument/2006/relationships/image" Target="../media/image46.wmf"/><Relationship Id="rId23" Type="http://schemas.openxmlformats.org/officeDocument/2006/relationships/image" Target="../media/image50.wmf"/><Relationship Id="rId28" Type="http://schemas.openxmlformats.org/officeDocument/2006/relationships/oleObject" Target="../embeddings/oleObject28.bin"/><Relationship Id="rId10" Type="http://schemas.openxmlformats.org/officeDocument/2006/relationships/oleObject" Target="../embeddings/oleObject19.bin"/><Relationship Id="rId19" Type="http://schemas.openxmlformats.org/officeDocument/2006/relationships/image" Target="../media/image48.wmf"/><Relationship Id="rId31" Type="http://schemas.openxmlformats.org/officeDocument/2006/relationships/image" Target="../media/image54.wmf"/><Relationship Id="rId4" Type="http://schemas.openxmlformats.org/officeDocument/2006/relationships/oleObject" Target="../embeddings/oleObject16.bin"/><Relationship Id="rId9" Type="http://schemas.openxmlformats.org/officeDocument/2006/relationships/image" Target="../media/image43.wmf"/><Relationship Id="rId14" Type="http://schemas.openxmlformats.org/officeDocument/2006/relationships/oleObject" Target="../embeddings/oleObject21.bin"/><Relationship Id="rId22" Type="http://schemas.openxmlformats.org/officeDocument/2006/relationships/oleObject" Target="../embeddings/oleObject25.bin"/><Relationship Id="rId27" Type="http://schemas.openxmlformats.org/officeDocument/2006/relationships/image" Target="../media/image52.wmf"/><Relationship Id="rId30" Type="http://schemas.openxmlformats.org/officeDocument/2006/relationships/oleObject" Target="../embeddings/oleObject29.bin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wmf"/><Relationship Id="rId3" Type="http://schemas.openxmlformats.org/officeDocument/2006/relationships/oleObject" Target="../embeddings/oleObject31.bin"/><Relationship Id="rId7" Type="http://schemas.openxmlformats.org/officeDocument/2006/relationships/oleObject" Target="../embeddings/oleObject3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6" Type="http://schemas.openxmlformats.org/officeDocument/2006/relationships/image" Target="../media/image50.wmf"/><Relationship Id="rId5" Type="http://schemas.openxmlformats.org/officeDocument/2006/relationships/oleObject" Target="../embeddings/oleObject32.bin"/><Relationship Id="rId4" Type="http://schemas.openxmlformats.org/officeDocument/2006/relationships/image" Target="../media/image45.wm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9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3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9.png"/><Relationship Id="rId3" Type="http://schemas.openxmlformats.org/officeDocument/2006/relationships/image" Target="../media/image64.png"/><Relationship Id="rId7" Type="http://schemas.openxmlformats.org/officeDocument/2006/relationships/image" Target="../media/image68.png"/><Relationship Id="rId12" Type="http://schemas.openxmlformats.org/officeDocument/2006/relationships/image" Target="../media/image7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7.png"/><Relationship Id="rId11" Type="http://schemas.openxmlformats.org/officeDocument/2006/relationships/image" Target="../media/image72.png"/><Relationship Id="rId5" Type="http://schemas.openxmlformats.org/officeDocument/2006/relationships/image" Target="../media/image66.png"/><Relationship Id="rId10" Type="http://schemas.openxmlformats.org/officeDocument/2006/relationships/image" Target="../media/image71.png"/><Relationship Id="rId4" Type="http://schemas.openxmlformats.org/officeDocument/2006/relationships/image" Target="../media/image65.png"/><Relationship Id="rId9" Type="http://schemas.openxmlformats.org/officeDocument/2006/relationships/image" Target="../media/image70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.vml"/><Relationship Id="rId5" Type="http://schemas.openxmlformats.org/officeDocument/2006/relationships/image" Target="../media/image75.wmf"/><Relationship Id="rId4" Type="http://schemas.openxmlformats.org/officeDocument/2006/relationships/oleObject" Target="../embeddings/oleObject34.bin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jpeg"/><Relationship Id="rId2" Type="http://schemas.openxmlformats.org/officeDocument/2006/relationships/image" Target="../media/image78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control" Target="../activeX/activeX3.xml"/><Relationship Id="rId1" Type="http://schemas.openxmlformats.org/officeDocument/2006/relationships/vmlDrawing" Target="../drawings/vmlDrawing9.vml"/><Relationship Id="rId4" Type="http://schemas.openxmlformats.org/officeDocument/2006/relationships/image" Target="../media/image82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jpeg"/><Relationship Id="rId2" Type="http://schemas.openxmlformats.org/officeDocument/2006/relationships/image" Target="../media/image83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png"/><Relationship Id="rId2" Type="http://schemas.openxmlformats.org/officeDocument/2006/relationships/image" Target="../media/image85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control" Target="../activeX/activeX1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control" Target="../activeX/activeX2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wmf"/><Relationship Id="rId3" Type="http://schemas.openxmlformats.org/officeDocument/2006/relationships/image" Target="../media/image16.png"/><Relationship Id="rId7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13.wmf"/><Relationship Id="rId11" Type="http://schemas.openxmlformats.org/officeDocument/2006/relationships/oleObject" Target="../embeddings/oleObject4.bin"/><Relationship Id="rId5" Type="http://schemas.openxmlformats.org/officeDocument/2006/relationships/oleObject" Target="../embeddings/oleObject1.bin"/><Relationship Id="rId10" Type="http://schemas.openxmlformats.org/officeDocument/2006/relationships/image" Target="../media/image15.wmf"/><Relationship Id="rId4" Type="http://schemas.openxmlformats.org/officeDocument/2006/relationships/image" Target="../media/image17.png"/><Relationship Id="rId9" Type="http://schemas.openxmlformats.org/officeDocument/2006/relationships/oleObject" Target="../embeddings/oleObject3.bin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wmf"/><Relationship Id="rId13" Type="http://schemas.openxmlformats.org/officeDocument/2006/relationships/oleObject" Target="../embeddings/oleObject8.bin"/><Relationship Id="rId18" Type="http://schemas.openxmlformats.org/officeDocument/2006/relationships/image" Target="../media/image23.wmf"/><Relationship Id="rId3" Type="http://schemas.openxmlformats.org/officeDocument/2006/relationships/slideLayout" Target="../slideLayouts/slideLayout2.xml"/><Relationship Id="rId7" Type="http://schemas.openxmlformats.org/officeDocument/2006/relationships/oleObject" Target="../embeddings/oleObject5.bin"/><Relationship Id="rId12" Type="http://schemas.openxmlformats.org/officeDocument/2006/relationships/image" Target="../media/image20.wmf"/><Relationship Id="rId17" Type="http://schemas.openxmlformats.org/officeDocument/2006/relationships/oleObject" Target="../embeddings/oleObject10.bin"/><Relationship Id="rId2" Type="http://schemas.openxmlformats.org/officeDocument/2006/relationships/tags" Target="../tags/tag4.xml"/><Relationship Id="rId16" Type="http://schemas.openxmlformats.org/officeDocument/2006/relationships/image" Target="../media/image22.wmf"/><Relationship Id="rId1" Type="http://schemas.openxmlformats.org/officeDocument/2006/relationships/vmlDrawing" Target="../drawings/vmlDrawing4.vml"/><Relationship Id="rId6" Type="http://schemas.openxmlformats.org/officeDocument/2006/relationships/image" Target="../media/image25.png"/><Relationship Id="rId11" Type="http://schemas.openxmlformats.org/officeDocument/2006/relationships/oleObject" Target="../embeddings/oleObject7.bin"/><Relationship Id="rId5" Type="http://schemas.openxmlformats.org/officeDocument/2006/relationships/image" Target="../media/image24.png"/><Relationship Id="rId15" Type="http://schemas.openxmlformats.org/officeDocument/2006/relationships/oleObject" Target="../embeddings/oleObject9.bin"/><Relationship Id="rId10" Type="http://schemas.openxmlformats.org/officeDocument/2006/relationships/image" Target="../media/image19.wmf"/><Relationship Id="rId4" Type="http://schemas.openxmlformats.org/officeDocument/2006/relationships/notesSlide" Target="../notesSlides/notesSlide2.xml"/><Relationship Id="rId9" Type="http://schemas.openxmlformats.org/officeDocument/2006/relationships/oleObject" Target="../embeddings/oleObject6.bin"/><Relationship Id="rId14" Type="http://schemas.openxmlformats.org/officeDocument/2006/relationships/image" Target="../media/image21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矩形 7"/>
          <p:cNvSpPr/>
          <p:nvPr/>
        </p:nvSpPr>
        <p:spPr>
          <a:xfrm>
            <a:off x="-3175" y="1473612"/>
            <a:ext cx="9147175" cy="1716087"/>
          </a:xfrm>
          <a:prstGeom prst="rect">
            <a:avLst/>
          </a:prstGeom>
          <a:solidFill>
            <a:srgbClr val="FFFFFF">
              <a:alpha val="59999"/>
            </a:srgbClr>
          </a:solidFill>
          <a:ln w="9525">
            <a:noFill/>
          </a:ln>
        </p:spPr>
        <p:txBody>
          <a:bodyPr anchor="t"/>
          <a:lstStyle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2441575" y="2199099"/>
            <a:ext cx="4699000" cy="990600"/>
          </a:xfrm>
          <a:prstGeom prst="roundRect">
            <a:avLst/>
          </a:prstGeom>
          <a:solidFill>
            <a:schemeClr val="accent5">
              <a:alpha val="84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noProof="1" smtClean="0">
              <a:ln>
                <a:noFill/>
              </a:ln>
              <a:solidFill>
                <a:srgbClr val="0070C0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195" name="标题 1"/>
          <p:cNvSpPr>
            <a:spLocks noGrp="1"/>
          </p:cNvSpPr>
          <p:nvPr/>
        </p:nvSpPr>
        <p:spPr>
          <a:xfrm>
            <a:off x="2912183" y="1910494"/>
            <a:ext cx="5346700" cy="14097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lvl="0">
              <a:buClrTx/>
              <a:buSzTx/>
              <a:buFontTx/>
              <a:defRPr/>
            </a:lvl1pPr>
          </a:lstStyle>
          <a:p>
            <a:pPr lvl="0">
              <a:lnSpc>
                <a:spcPct val="120000"/>
              </a:lnSpc>
              <a:buClrTx/>
              <a:buSzTx/>
              <a:buFontTx/>
            </a:pPr>
            <a:r>
              <a:rPr lang="en-US" altLang="zh-CN" sz="44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黑体" panose="02010609060101010101" pitchFamily="49" charset="-122"/>
              </a:rPr>
              <a:t>12.2  </a:t>
            </a:r>
            <a:r>
              <a:rPr lang="zh-CN" altLang="en-US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黑体" panose="02010609060101010101" pitchFamily="49" charset="-122"/>
              </a:rPr>
              <a:t>滑轮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087631" y="270035"/>
            <a:ext cx="6835775" cy="521970"/>
          </a:xfrm>
          <a:prstGeom prst="rect">
            <a:avLst/>
          </a:prstGeom>
          <a:solidFill>
            <a:schemeClr val="accent5">
              <a:lumMod val="9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zh-CN" sz="2800" noProof="1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人教版初中物理八年级下册第十二章</a:t>
            </a:r>
          </a:p>
        </p:txBody>
      </p:sp>
    </p:spTree>
    <p:custDataLst>
      <p:tags r:id="rId1"/>
    </p:custDataLst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7" name="图片 1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76350" y="240030"/>
            <a:ext cx="1491615" cy="28390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4578" name="图片 1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865563" y="819150"/>
            <a:ext cx="3941762" cy="168751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24579" name="对象 10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627856" y="3130233"/>
          <a:ext cx="2625725" cy="65595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38" r:id="rId7" imgW="914400" imgH="228600" progId="Equation.KSEE3">
                  <p:embed/>
                </p:oleObj>
              </mc:Choice>
              <mc:Fallback>
                <p:oleObj r:id="rId7" imgW="914400" imgH="228600" progId="Equation.KSEE3">
                  <p:embed/>
                  <p:pic>
                    <p:nvPicPr>
                      <p:cNvPr id="0" name="图片 3084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627856" y="3130233"/>
                        <a:ext cx="2625725" cy="65595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580" name="对象 3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4708525" y="3228975"/>
          <a:ext cx="1604963" cy="6588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39" r:id="rId9" imgW="495300" imgH="203200" progId="Equation.KSEE3">
                  <p:embed/>
                </p:oleObj>
              </mc:Choice>
              <mc:Fallback>
                <p:oleObj r:id="rId9" imgW="495300" imgH="203200" progId="Equation.KSEE3">
                  <p:embed/>
                  <p:pic>
                    <p:nvPicPr>
                      <p:cNvPr id="0" name="图片 3085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4708525" y="3228975"/>
                        <a:ext cx="1604963" cy="65881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581" name="对象 12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627856" y="4259580"/>
          <a:ext cx="3403600" cy="6172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40" r:id="rId11" imgW="1333500" imgH="241300" progId="Equation.KSEE3">
                  <p:embed/>
                </p:oleObj>
              </mc:Choice>
              <mc:Fallback>
                <p:oleObj r:id="rId11" imgW="1333500" imgH="241300" progId="Equation.KSEE3">
                  <p:embed/>
                  <p:pic>
                    <p:nvPicPr>
                      <p:cNvPr id="0" name="图片 3086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627856" y="4259580"/>
                        <a:ext cx="3403600" cy="61722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582" name="对象 5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4545013" y="4160679"/>
          <a:ext cx="3403600" cy="6146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41" r:id="rId13" imgW="1333500" imgH="241300" progId="Equation.KSEE3">
                  <p:embed/>
                </p:oleObj>
              </mc:Choice>
              <mc:Fallback>
                <p:oleObj r:id="rId13" imgW="1333500" imgH="241300" progId="Equation.KSEE3">
                  <p:embed/>
                  <p:pic>
                    <p:nvPicPr>
                      <p:cNvPr id="0" name="图片 3087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4545013" y="4160679"/>
                        <a:ext cx="3403600" cy="61468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对象 10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627856" y="3712211"/>
          <a:ext cx="1641475" cy="6197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42" r:id="rId15" imgW="571500" imgH="215900" progId="Equation.KSEE3">
                  <p:embed/>
                </p:oleObj>
              </mc:Choice>
              <mc:Fallback>
                <p:oleObj r:id="rId15" imgW="571500" imgH="215900" progId="Equation.KSEE3">
                  <p:embed/>
                  <p:pic>
                    <p:nvPicPr>
                      <p:cNvPr id="0" name="图片 3084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627856" y="3712211"/>
                        <a:ext cx="1641475" cy="61976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45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45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245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45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文本框 3"/>
          <p:cNvSpPr txBox="1"/>
          <p:nvPr/>
        </p:nvSpPr>
        <p:spPr>
          <a:xfrm>
            <a:off x="215900" y="121285"/>
            <a:ext cx="8910955" cy="461581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1.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定滑轮受力分析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altLang="en-US" sz="2800" b="1">
                <a:solidFill>
                  <a:srgbClr val="FF0000"/>
                </a:solidFill>
                <a:sym typeface="宋体" panose="02010600030101010101" pitchFamily="2" charset="-122"/>
              </a:rPr>
              <a:t>不计绳重和绳子与滑轮之间摩擦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：</a:t>
            </a:r>
          </a:p>
          <a:p>
            <a:pPr>
              <a:lnSpc>
                <a:spcPct val="150000"/>
              </a:lnSpc>
            </a:pPr>
            <a:r>
              <a:rPr lang="zh-CN" altLang="en-US" sz="2800">
                <a:latin typeface="Times New Roman" panose="02020603050405020304" pitchFamily="18" charset="0"/>
                <a:ea typeface="宋体" panose="02010600030101010101" pitchFamily="2" charset="-122"/>
              </a:rPr>
              <a:t>竖直拉动时，拉力</a:t>
            </a:r>
            <a:r>
              <a:rPr lang="en-US" altLang="zh-CN" sz="2800">
                <a:latin typeface="Times New Roman" panose="02020603050405020304" pitchFamily="18" charset="0"/>
                <a:ea typeface="宋体" panose="02010600030101010101" pitchFamily="2" charset="-122"/>
              </a:rPr>
              <a:t>F=G</a:t>
            </a:r>
            <a:r>
              <a:rPr lang="zh-CN" altLang="en-US" sz="2800" baseline="-25000">
                <a:latin typeface="Times New Roman" panose="02020603050405020304" pitchFamily="18" charset="0"/>
                <a:ea typeface="宋体" panose="02010600030101010101" pitchFamily="2" charset="-122"/>
              </a:rPr>
              <a:t>物</a:t>
            </a:r>
            <a:endParaRPr lang="zh-CN" altLang="en-US" sz="28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>
                <a:latin typeface="Times New Roman" panose="02020603050405020304" pitchFamily="18" charset="0"/>
                <a:ea typeface="宋体" panose="02010600030101010101" pitchFamily="2" charset="-122"/>
              </a:rPr>
              <a:t>水平拉动时，拉力</a:t>
            </a:r>
            <a:r>
              <a:rPr lang="en-US" altLang="zh-CN" sz="2800">
                <a:latin typeface="Times New Roman" panose="02020603050405020304" pitchFamily="18" charset="0"/>
                <a:ea typeface="宋体" panose="02010600030101010101" pitchFamily="2" charset="-122"/>
              </a:rPr>
              <a:t>F=f</a:t>
            </a:r>
            <a:r>
              <a:rPr lang="zh-CN" altLang="en-US" sz="2800">
                <a:latin typeface="Times New Roman" panose="02020603050405020304" pitchFamily="18" charset="0"/>
                <a:ea typeface="宋体" panose="02010600030101010101" pitchFamily="2" charset="-122"/>
              </a:rPr>
              <a:t>（物体与地面之间的摩擦力）</a:t>
            </a:r>
          </a:p>
          <a:p>
            <a:pPr>
              <a:lnSpc>
                <a:spcPct val="150000"/>
              </a:lnSpc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2.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动滑轮受力分析：</a:t>
            </a:r>
          </a:p>
          <a:p>
            <a:pPr>
              <a:lnSpc>
                <a:spcPct val="150000"/>
              </a:lnSpc>
            </a:pPr>
            <a:r>
              <a:rPr lang="zh-CN" altLang="en-US" sz="2800">
                <a:latin typeface="Times New Roman" panose="02020603050405020304" pitchFamily="18" charset="0"/>
                <a:ea typeface="宋体" panose="02010600030101010101" pitchFamily="2" charset="-122"/>
              </a:rPr>
              <a:t>以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动滑轮</a:t>
            </a:r>
            <a:r>
              <a:rPr lang="zh-CN" altLang="en-US" sz="2800">
                <a:latin typeface="Times New Roman" panose="02020603050405020304" pitchFamily="18" charset="0"/>
                <a:ea typeface="宋体" panose="02010600030101010101" pitchFamily="2" charset="-122"/>
              </a:rPr>
              <a:t>为研究对象，进行受力分析，列平衡方程（注意是否考虑动滑轮自重）</a:t>
            </a:r>
          </a:p>
          <a:p>
            <a:pPr>
              <a:lnSpc>
                <a:spcPct val="150000"/>
              </a:lnSpc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3.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绳自由端移动距离为轴移动距离的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倍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速度关系相同。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66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66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66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266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2662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662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662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" y="688975"/>
            <a:ext cx="2570480" cy="28543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459" name="图片 4"/>
          <p:cNvPicPr>
            <a:picLocks noChangeAspect="1"/>
          </p:cNvPicPr>
          <p:nvPr/>
        </p:nvPicPr>
        <p:blipFill>
          <a:blip r:embed="rId3"/>
          <a:srcRect t="8360"/>
          <a:stretch>
            <a:fillRect/>
          </a:stretch>
        </p:blipFill>
        <p:spPr>
          <a:xfrm>
            <a:off x="2746375" y="722630"/>
            <a:ext cx="2026920" cy="290258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483" name="文本框 3"/>
          <p:cNvSpPr txBox="1"/>
          <p:nvPr/>
        </p:nvSpPr>
        <p:spPr>
          <a:xfrm>
            <a:off x="88900" y="167005"/>
            <a:ext cx="756856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【拓展】滑轮拉力方向对拉力大小的影响</a:t>
            </a:r>
            <a:endParaRPr lang="en-US" altLang="zh-CN" sz="28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rcRect t="8360"/>
          <a:stretch>
            <a:fillRect/>
          </a:stretch>
        </p:blipFill>
        <p:spPr>
          <a:xfrm rot="5400000">
            <a:off x="6291580" y="1174750"/>
            <a:ext cx="1995170" cy="285813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91440" y="3131820"/>
            <a:ext cx="8928100" cy="203009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b="1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定滑轮拉力方向对拉力没有影响。</a:t>
            </a:r>
            <a:r>
              <a:rPr lang="zh-CN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动滑轮拉力方向和物体移动方向相同，即竖直向上，水平方向等，才能省一半的力。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9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611188" y="555625"/>
            <a:ext cx="7921625" cy="1383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449580" marR="0" lvl="0" indent="-449580" algn="just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Courier New" panose="02070309020205020404"/>
              </a:rPr>
              <a:t>1</a:t>
            </a:r>
            <a:r>
              <a:rPr kumimoji="0" lang="zh-CN" altLang="zh-CN" sz="2800" b="1" i="0" u="none" strike="noStrike" kern="1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</a:rPr>
              <a:t>．如图所示的简单机械，正常使用时费距离的是</a:t>
            </a:r>
            <a:r>
              <a:rPr kumimoji="0" lang="en-US" altLang="zh-CN" sz="2800" b="1" i="0" u="none" strike="noStrike" kern="1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Courier New" panose="02070309020205020404"/>
              </a:rPr>
              <a:t>(</a:t>
            </a:r>
            <a:r>
              <a:rPr kumimoji="0" lang="zh-CN" altLang="zh-CN" sz="2800" b="1" i="0" u="none" strike="noStrike" kern="1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</a:rPr>
              <a:t>　　</a:t>
            </a:r>
            <a:r>
              <a:rPr kumimoji="0" lang="en-US" altLang="zh-CN" sz="2800" b="1" i="0" u="none" strike="noStrike" kern="1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Courier New" panose="02070309020205020404"/>
              </a:rPr>
              <a:t>)</a:t>
            </a:r>
            <a:endParaRPr kumimoji="0" lang="zh-CN" altLang="zh-CN" sz="2800" b="0" i="0" u="none" strike="noStrike" kern="1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403350" y="1417003"/>
            <a:ext cx="439420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en-US" altLang="zh-CN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en-US" altLang="zh-CN" sz="2800" b="1" i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1510" name="Picture 8" descr="QQ6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5305" y="2139950"/>
            <a:ext cx="7783195" cy="2091690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extBox 8"/>
          <p:cNvSpPr txBox="1">
            <a:spLocks noChangeArrowheads="1"/>
          </p:cNvSpPr>
          <p:nvPr/>
        </p:nvSpPr>
        <p:spPr bwMode="auto">
          <a:xfrm>
            <a:off x="477838" y="487363"/>
            <a:ext cx="8197850" cy="39693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535305" indent="-53530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marL="449580" marR="0" lvl="0" indent="-44958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Courier New" panose="02070309020205020404"/>
              </a:rPr>
              <a:t>2</a:t>
            </a:r>
            <a:r>
              <a:rPr kumimoji="0" lang="zh-CN" altLang="zh-CN" sz="24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</a:rPr>
              <a:t>．如图所示，用一根绳子绕过定滑轮，一端拴在钩码上，手执另一端，分别用力</a:t>
            </a:r>
            <a:r>
              <a:rPr kumimoji="0" lang="en-US" altLang="zh-CN" sz="2400" b="1" i="1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Courier New" panose="02070309020205020404"/>
              </a:rPr>
              <a:t>F</a:t>
            </a:r>
            <a:r>
              <a:rPr kumimoji="0" lang="en-US" altLang="zh-CN" sz="2400" b="1" i="0" u="none" strike="noStrike" kern="100" cap="none" spc="0" normalizeH="0" baseline="-250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Courier New" panose="02070309020205020404"/>
              </a:rPr>
              <a:t>1</a:t>
            </a:r>
            <a:r>
              <a:rPr kumimoji="0" lang="zh-CN" altLang="zh-CN" sz="24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</a:rPr>
              <a:t>、</a:t>
            </a:r>
            <a:r>
              <a:rPr kumimoji="0" lang="en-US" altLang="zh-CN" sz="2400" b="1" i="1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Courier New" panose="02070309020205020404"/>
              </a:rPr>
              <a:t>F</a:t>
            </a:r>
            <a:r>
              <a:rPr kumimoji="0" lang="en-US" altLang="zh-CN" sz="2400" b="1" i="0" u="none" strike="noStrike" kern="100" cap="none" spc="0" normalizeH="0" baseline="-250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Courier New" panose="02070309020205020404"/>
              </a:rPr>
              <a:t>2</a:t>
            </a:r>
            <a:r>
              <a:rPr kumimoji="0" lang="zh-CN" altLang="zh-CN" sz="24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</a:rPr>
              <a:t>、</a:t>
            </a:r>
            <a:r>
              <a:rPr kumimoji="0" lang="en-US" altLang="zh-CN" sz="2400" b="1" i="1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Courier New" panose="02070309020205020404"/>
              </a:rPr>
              <a:t>F</a:t>
            </a:r>
            <a:r>
              <a:rPr kumimoji="0" lang="en-US" altLang="zh-CN" sz="2400" b="1" i="0" u="none" strike="noStrike" kern="100" cap="none" spc="0" normalizeH="0" baseline="-250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Courier New" panose="02070309020205020404"/>
              </a:rPr>
              <a:t>3</a:t>
            </a:r>
            <a:r>
              <a:rPr kumimoji="0" lang="zh-CN" altLang="zh-CN" sz="24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</a:rPr>
              <a:t>匀速拉起钩码。忽略绳子与滑轮的摩擦，下列说法中正确的是</a:t>
            </a:r>
            <a:r>
              <a:rPr kumimoji="0" lang="en-US" altLang="zh-CN" sz="24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Courier New" panose="02070309020205020404"/>
              </a:rPr>
              <a:t>(</a:t>
            </a:r>
            <a:r>
              <a:rPr kumimoji="0" lang="zh-CN" altLang="zh-CN" sz="24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</a:rPr>
              <a:t>　　</a:t>
            </a:r>
            <a:r>
              <a:rPr kumimoji="0" lang="en-US" altLang="zh-CN" sz="24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Courier New" panose="02070309020205020404"/>
              </a:rPr>
              <a:t>)</a:t>
            </a:r>
            <a:endParaRPr kumimoji="0" lang="zh-CN" altLang="zh-CN" sz="1050" b="0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Courier New" panose="02070309020205020404"/>
            </a:endParaRPr>
          </a:p>
          <a:p>
            <a:pPr marL="449580" marR="0" lvl="0" indent="-90805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Courier New" panose="02070309020205020404"/>
              </a:rPr>
              <a:t>A</a:t>
            </a:r>
            <a:r>
              <a:rPr kumimoji="0" lang="zh-CN" altLang="zh-CN" sz="24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</a:rPr>
              <a:t>．</a:t>
            </a:r>
            <a:r>
              <a:rPr kumimoji="0" lang="en-US" altLang="zh-CN" sz="2400" b="1" i="1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Courier New" panose="02070309020205020404"/>
              </a:rPr>
              <a:t>F</a:t>
            </a:r>
            <a:r>
              <a:rPr kumimoji="0" lang="en-US" altLang="zh-CN" sz="2400" b="1" i="0" u="none" strike="noStrike" kern="100" cap="none" spc="0" normalizeH="0" baseline="-250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Courier New" panose="02070309020205020404"/>
              </a:rPr>
              <a:t>1</a:t>
            </a:r>
            <a:r>
              <a:rPr kumimoji="0" lang="zh-CN" altLang="zh-CN" sz="24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</a:rPr>
              <a:t>较大</a:t>
            </a:r>
            <a:endParaRPr kumimoji="0" lang="zh-CN" altLang="zh-CN" sz="1050" b="0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Courier New" panose="02070309020205020404"/>
            </a:endParaRPr>
          </a:p>
          <a:p>
            <a:pPr marL="449580" marR="0" lvl="0" indent="-90805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Courier New" panose="02070309020205020404"/>
              </a:rPr>
              <a:t>B</a:t>
            </a:r>
            <a:r>
              <a:rPr kumimoji="0" lang="zh-CN" altLang="zh-CN" sz="24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</a:rPr>
              <a:t>．</a:t>
            </a:r>
            <a:r>
              <a:rPr kumimoji="0" lang="en-US" altLang="zh-CN" sz="2400" b="1" i="1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Courier New" panose="02070309020205020404"/>
              </a:rPr>
              <a:t>F</a:t>
            </a:r>
            <a:r>
              <a:rPr kumimoji="0" lang="en-US" altLang="zh-CN" sz="2400" b="1" i="0" u="none" strike="noStrike" kern="100" cap="none" spc="0" normalizeH="0" baseline="-250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Courier New" panose="02070309020205020404"/>
              </a:rPr>
              <a:t>3</a:t>
            </a:r>
            <a:r>
              <a:rPr kumimoji="0" lang="zh-CN" altLang="zh-CN" sz="24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</a:rPr>
              <a:t>较大</a:t>
            </a:r>
            <a:endParaRPr kumimoji="0" lang="zh-CN" altLang="zh-CN" sz="1050" b="0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Courier New" panose="02070309020205020404"/>
            </a:endParaRPr>
          </a:p>
          <a:p>
            <a:pPr marL="449580" marR="0" lvl="0" indent="-90805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Courier New" panose="02070309020205020404"/>
              </a:rPr>
              <a:t>C</a:t>
            </a:r>
            <a:r>
              <a:rPr kumimoji="0" lang="zh-CN" altLang="zh-CN" sz="24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</a:rPr>
              <a:t>．</a:t>
            </a:r>
            <a:r>
              <a:rPr kumimoji="0" lang="en-US" altLang="zh-CN" sz="2400" b="1" i="1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Courier New" panose="02070309020205020404"/>
              </a:rPr>
              <a:t>F</a:t>
            </a:r>
            <a:r>
              <a:rPr kumimoji="0" lang="en-US" altLang="zh-CN" sz="2400" b="1" i="0" u="none" strike="noStrike" kern="100" cap="none" spc="0" normalizeH="0" baseline="-250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Courier New" panose="02070309020205020404"/>
              </a:rPr>
              <a:t>1</a:t>
            </a:r>
            <a:r>
              <a:rPr kumimoji="0" lang="zh-CN" altLang="zh-CN" sz="24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</a:rPr>
              <a:t>、</a:t>
            </a:r>
            <a:r>
              <a:rPr kumimoji="0" lang="en-US" altLang="zh-CN" sz="2400" b="1" i="1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Courier New" panose="02070309020205020404"/>
              </a:rPr>
              <a:t>F</a:t>
            </a:r>
            <a:r>
              <a:rPr kumimoji="0" lang="en-US" altLang="zh-CN" sz="2400" b="1" i="0" u="none" strike="noStrike" kern="100" cap="none" spc="0" normalizeH="0" baseline="-250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Courier New" panose="02070309020205020404"/>
              </a:rPr>
              <a:t>2</a:t>
            </a:r>
            <a:r>
              <a:rPr kumimoji="0" lang="zh-CN" altLang="zh-CN" sz="24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</a:rPr>
              <a:t>、</a:t>
            </a:r>
            <a:r>
              <a:rPr kumimoji="0" lang="en-US" altLang="zh-CN" sz="2400" b="1" i="1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Courier New" panose="02070309020205020404"/>
              </a:rPr>
              <a:t>F</a:t>
            </a:r>
            <a:r>
              <a:rPr kumimoji="0" lang="en-US" altLang="zh-CN" sz="2400" b="1" i="0" u="none" strike="noStrike" kern="100" cap="none" spc="0" normalizeH="0" baseline="-250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Courier New" panose="02070309020205020404"/>
              </a:rPr>
              <a:t>3</a:t>
            </a:r>
            <a:r>
              <a:rPr kumimoji="0" lang="zh-CN" altLang="zh-CN" sz="24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</a:rPr>
              <a:t>的大小不能确定</a:t>
            </a:r>
            <a:endParaRPr kumimoji="0" lang="zh-CN" altLang="zh-CN" sz="1050" b="0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Courier New" panose="02070309020205020404"/>
            </a:endParaRPr>
          </a:p>
          <a:p>
            <a:pPr marL="449580" marR="0" lvl="0" indent="-90805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Courier New" panose="02070309020205020404"/>
              </a:rPr>
              <a:t>D</a:t>
            </a:r>
            <a:r>
              <a:rPr kumimoji="0" lang="zh-CN" altLang="zh-CN" sz="24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</a:rPr>
              <a:t>．将钩码提升相同的高度，力</a:t>
            </a:r>
            <a:r>
              <a:rPr kumimoji="0" lang="en-US" altLang="zh-CN" sz="2400" b="1" i="1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Courier New" panose="02070309020205020404"/>
              </a:rPr>
              <a:t>F</a:t>
            </a:r>
            <a:r>
              <a:rPr kumimoji="0" lang="en-US" altLang="zh-CN" sz="2400" b="1" i="0" u="none" strike="noStrike" kern="100" cap="none" spc="0" normalizeH="0" baseline="-250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Courier New" panose="02070309020205020404"/>
              </a:rPr>
              <a:t>1</a:t>
            </a:r>
            <a:r>
              <a:rPr kumimoji="0" lang="zh-CN" altLang="zh-CN" sz="24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</a:rPr>
              <a:t>、</a:t>
            </a:r>
            <a:r>
              <a:rPr kumimoji="0" lang="en-US" altLang="zh-CN" sz="2400" b="1" i="1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Courier New" panose="02070309020205020404"/>
              </a:rPr>
              <a:t>F</a:t>
            </a:r>
            <a:r>
              <a:rPr kumimoji="0" lang="en-US" altLang="zh-CN" sz="2400" b="1" i="0" u="none" strike="noStrike" kern="100" cap="none" spc="0" normalizeH="0" baseline="-250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Courier New" panose="02070309020205020404"/>
              </a:rPr>
              <a:t>2</a:t>
            </a:r>
            <a:r>
              <a:rPr kumimoji="0" lang="zh-CN" altLang="zh-CN" sz="24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</a:rPr>
              <a:t>、</a:t>
            </a:r>
            <a:r>
              <a:rPr kumimoji="0" lang="en-US" altLang="zh-CN" sz="2400" b="1" i="1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Courier New" panose="02070309020205020404"/>
              </a:rPr>
              <a:t>F</a:t>
            </a:r>
            <a:r>
              <a:rPr kumimoji="0" lang="en-US" altLang="zh-CN" sz="2400" b="1" i="0" u="none" strike="noStrike" kern="100" cap="none" spc="0" normalizeH="0" baseline="-250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Courier New" panose="02070309020205020404"/>
              </a:rPr>
              <a:t>3</a:t>
            </a:r>
            <a:r>
              <a:rPr kumimoji="0" lang="zh-CN" altLang="zh-CN" sz="24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</a:rPr>
              <a:t>所做的功相等</a:t>
            </a:r>
            <a:endParaRPr kumimoji="0" lang="zh-CN" altLang="zh-CN" sz="1050" b="0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Courier New" panose="02070309020205020404"/>
            </a:endParaRPr>
          </a:p>
        </p:txBody>
      </p:sp>
      <p:pic>
        <p:nvPicPr>
          <p:cNvPr id="14340" name="Picture 7" descr="W419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24750" y="1781175"/>
            <a:ext cx="1317625" cy="19780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矩形 3"/>
          <p:cNvSpPr/>
          <p:nvPr/>
        </p:nvSpPr>
        <p:spPr>
          <a:xfrm>
            <a:off x="6742430" y="1780858"/>
            <a:ext cx="439420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en-US" altLang="zh-CN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en-US" altLang="zh-CN" sz="2800" b="1" i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"/>
          <p:cNvSpPr txBox="1">
            <a:spLocks noChangeArrowheads="1"/>
          </p:cNvSpPr>
          <p:nvPr/>
        </p:nvSpPr>
        <p:spPr bwMode="auto">
          <a:xfrm>
            <a:off x="449263" y="155575"/>
            <a:ext cx="7918450" cy="2676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just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3.</a:t>
            </a:r>
            <a:r>
              <a:rPr kumimoji="0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如图所示，滑轮重力和摩擦均不计，物体重均为100N，与水平面间的摩擦力都是30N，作用于各绳端的拉力分别为F</a:t>
            </a:r>
            <a:r>
              <a:rPr kumimoji="0" sz="2800" b="1" i="0" u="none" strike="noStrike" kern="1200" cap="none" spc="0" normalizeH="0" baseline="-250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1</a:t>
            </a:r>
            <a:r>
              <a:rPr kumimoji="0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、F</a:t>
            </a:r>
            <a:r>
              <a:rPr kumimoji="0" sz="2800" b="1" i="0" u="none" strike="noStrike" kern="1200" cap="none" spc="0" normalizeH="0" baseline="-250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2</a:t>
            </a:r>
            <a:r>
              <a:rPr kumimoji="0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、F</a:t>
            </a:r>
            <a:r>
              <a:rPr kumimoji="0" sz="2800" b="1" i="0" u="none" strike="noStrike" kern="1200" cap="none" spc="0" normalizeH="0" baseline="-250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3</a:t>
            </a:r>
            <a:r>
              <a:rPr kumimoji="0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，要使物体做匀速直线运动，则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F</a:t>
            </a:r>
            <a:r>
              <a:rPr kumimoji="0" sz="2800" b="1" i="0" u="none" strike="noStrike" kern="1200" cap="none" spc="0" normalizeH="0" baseline="-250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1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=</a:t>
            </a:r>
            <a:r>
              <a:rPr kumimoji="0" lang="en-US" sz="2800" b="1" i="0" u="sng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           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 ,F</a:t>
            </a:r>
            <a:r>
              <a:rPr kumimoji="0" sz="2800" b="1" i="0" u="none" strike="noStrike" kern="1200" cap="none" spc="0" normalizeH="0" baseline="-250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2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= </a:t>
            </a:r>
            <a:r>
              <a:rPr kumimoji="0" lang="en-US" sz="2800" b="1" i="0" u="sng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          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 F</a:t>
            </a:r>
            <a:r>
              <a:rPr kumimoji="0" sz="2800" b="1" i="0" u="none" strike="noStrike" kern="1200" cap="none" spc="0" normalizeH="0" baseline="-250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3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=</a:t>
            </a:r>
            <a:r>
              <a:rPr kumimoji="0" lang="en-US" sz="2800" b="1" i="0" u="sng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           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 .</a:t>
            </a:r>
            <a:endParaRPr kumimoji="0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  <a:sym typeface="+mn-ea"/>
            </a:endParaRPr>
          </a:p>
        </p:txBody>
      </p:sp>
      <p:pic>
        <p:nvPicPr>
          <p:cNvPr id="32770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3895" y="2824480"/>
            <a:ext cx="7733030" cy="197675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矩形 3"/>
          <p:cNvSpPr/>
          <p:nvPr/>
        </p:nvSpPr>
        <p:spPr>
          <a:xfrm>
            <a:off x="3679825" y="2264093"/>
            <a:ext cx="795020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30N</a:t>
            </a:r>
            <a:endParaRPr lang="en-US" altLang="zh-CN" sz="2800" b="1" i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5416550" y="2281873"/>
            <a:ext cx="795020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15N</a:t>
            </a:r>
            <a:endParaRPr lang="en-US" altLang="zh-CN" sz="2800" b="1" i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962775" y="2275523"/>
            <a:ext cx="795020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60N</a:t>
            </a:r>
            <a:endParaRPr lang="en-US" altLang="zh-CN" sz="2800" b="1" i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" grpId="0"/>
      <p:bldP spid="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extBox 8"/>
          <p:cNvSpPr txBox="1"/>
          <p:nvPr/>
        </p:nvSpPr>
        <p:spPr>
          <a:xfrm>
            <a:off x="381635" y="314325"/>
            <a:ext cx="8444230" cy="20300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542925" indent="-542925" eaLnBrk="0" hangingPunct="0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</a:rPr>
              <a:t>4</a:t>
            </a:r>
            <a:r>
              <a:rPr lang="zh-CN" altLang="en-US" sz="2800" b="1" dirty="0">
                <a:latin typeface="Times New Roman" panose="02020603050405020304" pitchFamily="18" charset="0"/>
              </a:rPr>
              <a:t>．图中物块甲和乙处于静止状态。已知甲重</a:t>
            </a:r>
            <a:r>
              <a:rPr lang="en-US" altLang="zh-CN" sz="2800" b="1" dirty="0">
                <a:latin typeface="Times New Roman" panose="02020603050405020304" pitchFamily="18" charset="0"/>
              </a:rPr>
              <a:t>12 N</a:t>
            </a:r>
            <a:r>
              <a:rPr lang="zh-CN" altLang="en-US" sz="2800" b="1" dirty="0">
                <a:latin typeface="Times New Roman" panose="02020603050405020304" pitchFamily="18" charset="0"/>
              </a:rPr>
              <a:t>，乙重</a:t>
            </a:r>
            <a:r>
              <a:rPr lang="en-US" altLang="zh-CN" sz="2800" b="1" dirty="0">
                <a:latin typeface="Times New Roman" panose="02020603050405020304" pitchFamily="18" charset="0"/>
              </a:rPr>
              <a:t>8 N</a:t>
            </a:r>
            <a:r>
              <a:rPr lang="zh-CN" altLang="en-US" sz="2800" b="1" dirty="0">
                <a:latin typeface="Times New Roman" panose="02020603050405020304" pitchFamily="18" charset="0"/>
              </a:rPr>
              <a:t>，不计绳重及一切摩擦，则甲受到地面的支持力为</a:t>
            </a:r>
            <a:r>
              <a:rPr lang="en-US" altLang="zh-CN" sz="2800" b="1" dirty="0">
                <a:latin typeface="Times New Roman" panose="02020603050405020304" pitchFamily="18" charset="0"/>
              </a:rPr>
              <a:t>________N</a:t>
            </a:r>
            <a:r>
              <a:rPr lang="zh-CN" altLang="en-US" sz="2800" b="1" dirty="0">
                <a:latin typeface="Times New Roman" panose="02020603050405020304" pitchFamily="18" charset="0"/>
              </a:rPr>
              <a:t>。</a:t>
            </a:r>
          </a:p>
        </p:txBody>
      </p:sp>
      <p:sp>
        <p:nvSpPr>
          <p:cNvPr id="6" name="矩形 5"/>
          <p:cNvSpPr/>
          <p:nvPr/>
        </p:nvSpPr>
        <p:spPr>
          <a:xfrm>
            <a:off x="2909888" y="1771650"/>
            <a:ext cx="360680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7414" name="Picture 9" descr="Z4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19375" y="2545080"/>
            <a:ext cx="3736975" cy="2127885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4"/>
          <p:cNvSpPr txBox="1"/>
          <p:nvPr/>
        </p:nvSpPr>
        <p:spPr>
          <a:xfrm>
            <a:off x="296863" y="908050"/>
            <a:ext cx="8523287" cy="11239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定滑轮可以改变力的方向，但不能省力。</a:t>
            </a:r>
          </a:p>
          <a:p>
            <a:pPr>
              <a:lnSpc>
                <a:spcPct val="120000"/>
              </a:lnSpc>
            </a:pP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动滑轮可以省力，但不能改变力的方向。</a:t>
            </a:r>
          </a:p>
        </p:txBody>
      </p:sp>
      <p:pic>
        <p:nvPicPr>
          <p:cNvPr id="8" name="Picture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02300" y="1979613"/>
            <a:ext cx="1439863" cy="29638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" name="Picture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10475" y="1220788"/>
            <a:ext cx="1362075" cy="36591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" name="TextBox 4"/>
          <p:cNvSpPr txBox="1"/>
          <p:nvPr/>
        </p:nvSpPr>
        <p:spPr>
          <a:xfrm>
            <a:off x="309563" y="2028825"/>
            <a:ext cx="4957762" cy="16414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能否得到这样一种机械，它既可以省力，又可以改变力的方向呢？</a:t>
            </a:r>
          </a:p>
        </p:txBody>
      </p:sp>
      <p:grpSp>
        <p:nvGrpSpPr>
          <p:cNvPr id="35845" name="组合 1"/>
          <p:cNvGrpSpPr/>
          <p:nvPr/>
        </p:nvGrpSpPr>
        <p:grpSpPr>
          <a:xfrm>
            <a:off x="161925" y="144463"/>
            <a:ext cx="5516563" cy="558800"/>
            <a:chOff x="255" y="227"/>
            <a:chExt cx="8687" cy="880"/>
          </a:xfrm>
        </p:grpSpPr>
        <p:sp>
          <p:nvSpPr>
            <p:cNvPr id="20" name="Shape 108"/>
            <p:cNvSpPr/>
            <p:nvPr/>
          </p:nvSpPr>
          <p:spPr>
            <a:xfrm>
              <a:off x="412" y="302"/>
              <a:ext cx="957" cy="805"/>
            </a:xfrm>
            <a:prstGeom prst="rect">
              <a:avLst/>
            </a:prstGeom>
            <a:solidFill>
              <a:srgbClr val="007E27">
                <a:alpha val="80000"/>
              </a:srgbClr>
            </a:solidFill>
            <a:ln w="12700">
              <a:noFill/>
              <a:miter lim="400000"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微软雅黑" panose="020B0503020204020204" pitchFamily="34" charset="-122"/>
                </a:defRPr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" name="Shape 112"/>
            <p:cNvSpPr/>
            <p:nvPr/>
          </p:nvSpPr>
          <p:spPr>
            <a:xfrm>
              <a:off x="255" y="285"/>
              <a:ext cx="1275" cy="821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45719" rIns="45719">
              <a:spAutoFit/>
            </a:bodyPr>
            <a:lstStyle>
              <a:lvl1pPr algn="ctr">
                <a:defRPr sz="10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微软雅黑" panose="020B0503020204020204" pitchFamily="34" charset="-122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1800">
                  <a:solidFill>
                    <a:srgbClr val="000000"/>
                  </a:solidFill>
                </a:defRPr>
              </a:pPr>
              <a:r>
                <a:rPr kumimoji="0" lang="en-US" altLang="zh-CN" sz="28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Helvetica"/>
                  <a:ea typeface="方正舒体" panose="02010601030101010101" pitchFamily="2" charset="-122"/>
                  <a:cs typeface="微软雅黑" panose="020B0503020204020204" pitchFamily="34" charset="-122"/>
                  <a:sym typeface="微软雅黑" panose="020B0503020204020204" pitchFamily="34" charset="-122"/>
                </a:rPr>
                <a:t>2</a:t>
              </a:r>
              <a:endParaRPr kumimoji="0" sz="2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pitchFamily="34" charset="-122"/>
              </a:endParaRPr>
            </a:p>
          </p:txBody>
        </p:sp>
        <p:sp>
          <p:nvSpPr>
            <p:cNvPr id="22" name="文本框 1"/>
            <p:cNvSpPr txBox="1"/>
            <p:nvPr/>
          </p:nvSpPr>
          <p:spPr>
            <a:xfrm>
              <a:off x="1795" y="227"/>
              <a:ext cx="1822" cy="820"/>
            </a:xfrm>
            <a:prstGeom prst="rect">
              <a:avLst/>
            </a:prstGeom>
            <a:noFill/>
            <a:ln w="12700" cap="flat">
              <a:noFill/>
              <a:miter lim="400000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none" lIns="45719" tIns="45719" rIns="45719" bIns="45719" numCol="1" spcCol="38100" rtlCol="0" anchor="t">
              <a:spAutoFit/>
            </a:bodyPr>
            <a:lstStyle/>
            <a:p>
              <a:pPr marL="0" marR="0" lvl="0" indent="0" algn="l" defTabSz="914400" rtl="0" eaLnBrk="1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/>
                  <a:sym typeface="Arial" panose="020B0604020202020204"/>
                </a:rPr>
                <a:t>滑轮组</a:t>
              </a:r>
            </a:p>
          </p:txBody>
        </p:sp>
        <p:cxnSp>
          <p:nvCxnSpPr>
            <p:cNvPr id="23" name="直接连接符 22"/>
            <p:cNvCxnSpPr/>
            <p:nvPr/>
          </p:nvCxnSpPr>
          <p:spPr>
            <a:xfrm>
              <a:off x="1590" y="1010"/>
              <a:ext cx="7352" cy="0"/>
            </a:xfrm>
            <a:prstGeom prst="line">
              <a:avLst/>
            </a:prstGeom>
            <a:noFill/>
            <a:ln w="28575" cap="flat">
              <a:solidFill>
                <a:srgbClr val="007E27"/>
              </a:solidFill>
              <a:prstDash val="solid"/>
              <a:miter lim="800000"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</p:cxn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87575" y="808038"/>
            <a:ext cx="1228725" cy="26574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686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0113" y="788988"/>
            <a:ext cx="1133475" cy="31813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14825" y="817563"/>
            <a:ext cx="1562100" cy="3124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" name="Picture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69113" y="217488"/>
            <a:ext cx="1200150" cy="37242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AutoShape 9"/>
          <p:cNvSpPr/>
          <p:nvPr/>
        </p:nvSpPr>
        <p:spPr>
          <a:xfrm>
            <a:off x="3481388" y="1778000"/>
            <a:ext cx="790575" cy="358775"/>
          </a:xfrm>
          <a:prstGeom prst="rightArrow">
            <a:avLst>
              <a:gd name="adj1" fmla="val 50000"/>
              <a:gd name="adj2" fmla="val 55027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" name="AutoShape 10"/>
          <p:cNvSpPr/>
          <p:nvPr/>
        </p:nvSpPr>
        <p:spPr>
          <a:xfrm>
            <a:off x="5905500" y="1778000"/>
            <a:ext cx="792163" cy="358775"/>
          </a:xfrm>
          <a:prstGeom prst="rightArrow">
            <a:avLst>
              <a:gd name="adj1" fmla="val 50000"/>
              <a:gd name="adj2" fmla="val 55137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" name="Text Box 4"/>
          <p:cNvSpPr txBox="1"/>
          <p:nvPr/>
        </p:nvSpPr>
        <p:spPr>
          <a:xfrm>
            <a:off x="93663" y="136525"/>
            <a:ext cx="6916737" cy="63023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滑轮组：定滑轮与动滑轮的组合叫滑轮组。</a:t>
            </a:r>
            <a:endParaRPr lang="en-US" altLang="zh-CN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" name="Rectangle 6"/>
          <p:cNvSpPr>
            <a:spLocks noChangeArrowheads="1"/>
          </p:cNvSpPr>
          <p:nvPr/>
        </p:nvSpPr>
        <p:spPr bwMode="auto">
          <a:xfrm>
            <a:off x="400050" y="4172109"/>
            <a:ext cx="8582025" cy="52197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 anchor="ctr"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特点：使用滑轮组既可以省力； 又可以改变力的方向。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/>
      <p:bldP spid="12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7" name="图片 8193" descr="image055"/>
          <p:cNvPicPr>
            <a:picLocks noChangeAspect="1"/>
          </p:cNvPicPr>
          <p:nvPr/>
        </p:nvPicPr>
        <p:blipFill>
          <a:blip r:embed="rId3"/>
          <a:srcRect b="20989"/>
          <a:stretch>
            <a:fillRect/>
          </a:stretch>
        </p:blipFill>
        <p:spPr>
          <a:xfrm>
            <a:off x="266700" y="210820"/>
            <a:ext cx="5513070" cy="303022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4818" name="直接连接符 8194"/>
          <p:cNvSpPr/>
          <p:nvPr/>
        </p:nvSpPr>
        <p:spPr>
          <a:xfrm>
            <a:off x="74613" y="1816100"/>
            <a:ext cx="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8196" name="直接连接符 8195"/>
          <p:cNvSpPr/>
          <p:nvPr/>
        </p:nvSpPr>
        <p:spPr>
          <a:xfrm>
            <a:off x="266383" y="1697355"/>
            <a:ext cx="1025525" cy="0"/>
          </a:xfrm>
          <a:prstGeom prst="line">
            <a:avLst/>
          </a:prstGeom>
          <a:ln>
            <a:solidFill>
              <a:srgbClr val="FF0000"/>
            </a:solidFill>
            <a:prstDash val="dash"/>
            <a:headEnd type="none" w="med" len="med"/>
            <a:tailEnd type="none" w="med" len="med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sp>
      <p:sp>
        <p:nvSpPr>
          <p:cNvPr id="2" name="直接连接符 1"/>
          <p:cNvSpPr/>
          <p:nvPr/>
        </p:nvSpPr>
        <p:spPr>
          <a:xfrm>
            <a:off x="1752283" y="1354455"/>
            <a:ext cx="1025525" cy="0"/>
          </a:xfrm>
          <a:prstGeom prst="line">
            <a:avLst/>
          </a:prstGeom>
          <a:ln>
            <a:solidFill>
              <a:srgbClr val="FF0000"/>
            </a:solidFill>
            <a:prstDash val="dash"/>
            <a:headEnd type="none" w="med" len="med"/>
            <a:tailEnd type="none" w="med" len="med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sp>
      <p:sp>
        <p:nvSpPr>
          <p:cNvPr id="3" name="直接连接符 2"/>
          <p:cNvSpPr/>
          <p:nvPr/>
        </p:nvSpPr>
        <p:spPr>
          <a:xfrm>
            <a:off x="3365183" y="1430655"/>
            <a:ext cx="1025525" cy="0"/>
          </a:xfrm>
          <a:prstGeom prst="line">
            <a:avLst/>
          </a:prstGeom>
          <a:ln>
            <a:solidFill>
              <a:srgbClr val="FF0000"/>
            </a:solidFill>
            <a:prstDash val="dash"/>
            <a:headEnd type="none" w="med" len="med"/>
            <a:tailEnd type="none" w="med" len="med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sp>
      <p:sp>
        <p:nvSpPr>
          <p:cNvPr id="4" name="直接连接符 3"/>
          <p:cNvSpPr/>
          <p:nvPr/>
        </p:nvSpPr>
        <p:spPr>
          <a:xfrm>
            <a:off x="4876483" y="1354455"/>
            <a:ext cx="1025525" cy="0"/>
          </a:xfrm>
          <a:prstGeom prst="line">
            <a:avLst/>
          </a:prstGeom>
          <a:ln>
            <a:solidFill>
              <a:srgbClr val="FF0000"/>
            </a:solidFill>
            <a:prstDash val="dash"/>
            <a:headEnd type="none" w="med" len="med"/>
            <a:tailEnd type="none" w="med" len="med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sp>
      <p:graphicFrame>
        <p:nvGraphicFramePr>
          <p:cNvPr id="5" name="对象 4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223203" y="3241040"/>
          <a:ext cx="1183005" cy="74866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72" r:id="rId4" imgW="622300" imgH="393700" progId="Equation.KSEE3">
                  <p:embed/>
                </p:oleObj>
              </mc:Choice>
              <mc:Fallback>
                <p:oleObj r:id="rId4" imgW="622300" imgH="393700" progId="Equation.KSEE3">
                  <p:embed/>
                  <p:pic>
                    <p:nvPicPr>
                      <p:cNvPr id="0" name="图片 3072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23203" y="3241040"/>
                        <a:ext cx="1183005" cy="74866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1589088" y="3241040"/>
          <a:ext cx="1158875" cy="74866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73" r:id="rId6" imgW="609600" imgH="393700" progId="Equation.KSEE3">
                  <p:embed/>
                </p:oleObj>
              </mc:Choice>
              <mc:Fallback>
                <p:oleObj r:id="rId6" imgW="609600" imgH="393700" progId="Equation.KSEE3">
                  <p:embed/>
                  <p:pic>
                    <p:nvPicPr>
                      <p:cNvPr id="0" name="图片 3072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589088" y="3241040"/>
                        <a:ext cx="1158875" cy="74866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7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3218498" y="3241040"/>
          <a:ext cx="1158875" cy="74866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74" r:id="rId8" imgW="609600" imgH="393700" progId="Equation.KSEE3">
                  <p:embed/>
                </p:oleObj>
              </mc:Choice>
              <mc:Fallback>
                <p:oleObj r:id="rId8" imgW="609600" imgH="393700" progId="Equation.KSEE3">
                  <p:embed/>
                  <p:pic>
                    <p:nvPicPr>
                      <p:cNvPr id="0" name="图片 3072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3218498" y="3241040"/>
                        <a:ext cx="1158875" cy="74866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对象 9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4682173" y="3241040"/>
          <a:ext cx="1183640" cy="74866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75" r:id="rId10" imgW="622300" imgH="393700" progId="Equation.KSEE3">
                  <p:embed/>
                </p:oleObj>
              </mc:Choice>
              <mc:Fallback>
                <p:oleObj r:id="rId10" imgW="622300" imgH="393700" progId="Equation.KSEE3">
                  <p:embed/>
                  <p:pic>
                    <p:nvPicPr>
                      <p:cNvPr id="0" name="图片 3072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4682173" y="3241040"/>
                        <a:ext cx="1183640" cy="74866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对象 11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6735445" y="928370"/>
          <a:ext cx="1589405" cy="100520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76" r:id="rId12" imgW="622300" imgH="393700" progId="Equation.KSEE3">
                  <p:embed/>
                </p:oleObj>
              </mc:Choice>
              <mc:Fallback>
                <p:oleObj r:id="rId12" imgW="622300" imgH="393700" progId="Equation.KSEE3">
                  <p:embed/>
                  <p:pic>
                    <p:nvPicPr>
                      <p:cNvPr id="0" name="图片 3072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6735445" y="928370"/>
                        <a:ext cx="1589405" cy="100520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对象 13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223203" y="4019550"/>
          <a:ext cx="1206500" cy="434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77" r:id="rId14" imgW="634365" imgH="228600" progId="Equation.KSEE3">
                  <p:embed/>
                </p:oleObj>
              </mc:Choice>
              <mc:Fallback>
                <p:oleObj r:id="rId14" imgW="634365" imgH="228600" progId="Equation.KSEE3">
                  <p:embed/>
                  <p:pic>
                    <p:nvPicPr>
                      <p:cNvPr id="0" name="图片 3072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223203" y="4019550"/>
                        <a:ext cx="1206500" cy="434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对象 15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1589088" y="4019550"/>
          <a:ext cx="1206500" cy="434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78" r:id="rId16" imgW="634365" imgH="228600" progId="Equation.KSEE3">
                  <p:embed/>
                </p:oleObj>
              </mc:Choice>
              <mc:Fallback>
                <p:oleObj r:id="rId16" imgW="634365" imgH="228600" progId="Equation.KSEE3">
                  <p:embed/>
                  <p:pic>
                    <p:nvPicPr>
                      <p:cNvPr id="0" name="图片 3072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1589088" y="4019550"/>
                        <a:ext cx="1206500" cy="434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对象 17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3218498" y="4019550"/>
          <a:ext cx="1206500" cy="434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79" r:id="rId18" imgW="634365" imgH="228600" progId="Equation.KSEE3">
                  <p:embed/>
                </p:oleObj>
              </mc:Choice>
              <mc:Fallback>
                <p:oleObj r:id="rId18" imgW="634365" imgH="228600" progId="Equation.KSEE3">
                  <p:embed/>
                  <p:pic>
                    <p:nvPicPr>
                      <p:cNvPr id="0" name="图片 3072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3218498" y="4019550"/>
                        <a:ext cx="1206500" cy="434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对象 20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4706303" y="4019550"/>
          <a:ext cx="1207135" cy="434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80" r:id="rId20" imgW="634365" imgH="228600" progId="Equation.KSEE3">
                  <p:embed/>
                </p:oleObj>
              </mc:Choice>
              <mc:Fallback>
                <p:oleObj r:id="rId20" imgW="634365" imgH="228600" progId="Equation.KSEE3">
                  <p:embed/>
                  <p:pic>
                    <p:nvPicPr>
                      <p:cNvPr id="0" name="图片 3072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4706303" y="4019550"/>
                        <a:ext cx="1207135" cy="434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对象 22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6735445" y="1920875"/>
          <a:ext cx="1644015" cy="59245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81" r:id="rId22" imgW="634365" imgH="228600" progId="Equation.KSEE3">
                  <p:embed/>
                </p:oleObj>
              </mc:Choice>
              <mc:Fallback>
                <p:oleObj r:id="rId22" imgW="634365" imgH="228600" progId="Equation.KSEE3">
                  <p:embed/>
                  <p:pic>
                    <p:nvPicPr>
                      <p:cNvPr id="0" name="图片 3072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6735445" y="1920875"/>
                        <a:ext cx="1644015" cy="59245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0" name="组合 19"/>
          <p:cNvGrpSpPr/>
          <p:nvPr/>
        </p:nvGrpSpPr>
        <p:grpSpPr>
          <a:xfrm>
            <a:off x="223520" y="4565650"/>
            <a:ext cx="5618480" cy="434340"/>
            <a:chOff x="352" y="7190"/>
            <a:chExt cx="8848" cy="684"/>
          </a:xfrm>
        </p:grpSpPr>
        <p:graphicFrame>
          <p:nvGraphicFramePr>
            <p:cNvPr id="25" name="对象 24">
              <a:hlinkClick r:id="" action="ppaction://ole?verb=0"/>
            </p:cNvPr>
            <p:cNvGraphicFramePr>
              <a:graphicFrameLocks noChangeAspect="1"/>
            </p:cNvGraphicFramePr>
            <p:nvPr/>
          </p:nvGraphicFramePr>
          <p:xfrm>
            <a:off x="352" y="7190"/>
            <a:ext cx="1788" cy="68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9482" r:id="rId24" imgW="596900" imgH="228600" progId="Equation.KSEE3">
                    <p:embed/>
                  </p:oleObj>
                </mc:Choice>
                <mc:Fallback>
                  <p:oleObj r:id="rId24" imgW="596900" imgH="228600" progId="Equation.KSEE3">
                    <p:embed/>
                    <p:pic>
                      <p:nvPicPr>
                        <p:cNvPr id="0" name="图片 3072"/>
                        <p:cNvPicPr/>
                        <p:nvPr/>
                      </p:nvPicPr>
                      <p:blipFill>
                        <a:blip r:embed="rId25"/>
                        <a:stretch>
                          <a:fillRect/>
                        </a:stretch>
                      </p:blipFill>
                      <p:spPr>
                        <a:xfrm>
                          <a:off x="352" y="7190"/>
                          <a:ext cx="1788" cy="685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7" name="对象 26">
              <a:hlinkClick r:id="" action="ppaction://ole?verb=0"/>
            </p:cNvPr>
            <p:cNvGraphicFramePr>
              <a:graphicFrameLocks noChangeAspect="1"/>
            </p:cNvGraphicFramePr>
            <p:nvPr/>
          </p:nvGraphicFramePr>
          <p:xfrm>
            <a:off x="2503" y="7190"/>
            <a:ext cx="1788" cy="68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9483" r:id="rId26" imgW="596900" imgH="228600" progId="Equation.KSEE3">
                    <p:embed/>
                  </p:oleObj>
                </mc:Choice>
                <mc:Fallback>
                  <p:oleObj r:id="rId26" imgW="596900" imgH="228600" progId="Equation.KSEE3">
                    <p:embed/>
                    <p:pic>
                      <p:nvPicPr>
                        <p:cNvPr id="0" name="图片 3072"/>
                        <p:cNvPicPr/>
                        <p:nvPr/>
                      </p:nvPicPr>
                      <p:blipFill>
                        <a:blip r:embed="rId27"/>
                        <a:stretch>
                          <a:fillRect/>
                        </a:stretch>
                      </p:blipFill>
                      <p:spPr>
                        <a:xfrm>
                          <a:off x="2503" y="7190"/>
                          <a:ext cx="1788" cy="685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9" name="对象 28">
              <a:hlinkClick r:id="" action="ppaction://ole?verb=0"/>
            </p:cNvPr>
            <p:cNvGraphicFramePr>
              <a:graphicFrameLocks noChangeAspect="1"/>
            </p:cNvGraphicFramePr>
            <p:nvPr/>
          </p:nvGraphicFramePr>
          <p:xfrm>
            <a:off x="5069" y="7190"/>
            <a:ext cx="1788" cy="68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9484" r:id="rId28" imgW="596900" imgH="228600" progId="Equation.KSEE3">
                    <p:embed/>
                  </p:oleObj>
                </mc:Choice>
                <mc:Fallback>
                  <p:oleObj r:id="rId28" imgW="596900" imgH="228600" progId="Equation.KSEE3">
                    <p:embed/>
                    <p:pic>
                      <p:nvPicPr>
                        <p:cNvPr id="0" name="图片 3072"/>
                        <p:cNvPicPr/>
                        <p:nvPr/>
                      </p:nvPicPr>
                      <p:blipFill>
                        <a:blip r:embed="rId29"/>
                        <a:stretch>
                          <a:fillRect/>
                        </a:stretch>
                      </p:blipFill>
                      <p:spPr>
                        <a:xfrm>
                          <a:off x="5069" y="7190"/>
                          <a:ext cx="1788" cy="685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1" name="对象 30">
              <a:hlinkClick r:id="" action="ppaction://ole?verb=0"/>
            </p:cNvPr>
            <p:cNvGraphicFramePr>
              <a:graphicFrameLocks noChangeAspect="1"/>
            </p:cNvGraphicFramePr>
            <p:nvPr/>
          </p:nvGraphicFramePr>
          <p:xfrm>
            <a:off x="7412" y="7190"/>
            <a:ext cx="1788" cy="68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9485" r:id="rId30" imgW="596900" imgH="228600" progId="Equation.KSEE3">
                    <p:embed/>
                  </p:oleObj>
                </mc:Choice>
                <mc:Fallback>
                  <p:oleObj r:id="rId30" imgW="596900" imgH="228600" progId="Equation.KSEE3">
                    <p:embed/>
                    <p:pic>
                      <p:nvPicPr>
                        <p:cNvPr id="0" name="图片 3072"/>
                        <p:cNvPicPr/>
                        <p:nvPr/>
                      </p:nvPicPr>
                      <p:blipFill>
                        <a:blip r:embed="rId31"/>
                        <a:stretch>
                          <a:fillRect/>
                        </a:stretch>
                      </p:blipFill>
                      <p:spPr>
                        <a:xfrm>
                          <a:off x="7412" y="7190"/>
                          <a:ext cx="1788" cy="685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graphicFrame>
        <p:nvGraphicFramePr>
          <p:cNvPr id="33" name="对象 32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6735445" y="2513330"/>
          <a:ext cx="1730375" cy="6629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86" r:id="rId32" imgW="596900" imgH="228600" progId="Equation.KSEE3">
                  <p:embed/>
                </p:oleObj>
              </mc:Choice>
              <mc:Fallback>
                <p:oleObj r:id="rId32" imgW="596900" imgH="228600" progId="Equation.KSEE3">
                  <p:embed/>
                  <p:pic>
                    <p:nvPicPr>
                      <p:cNvPr id="0" name="图片 3072"/>
                      <p:cNvPicPr/>
                      <p:nvPr/>
                    </p:nvPicPr>
                    <p:blipFill>
                      <a:blip r:embed="rId33"/>
                      <a:stretch>
                        <a:fillRect/>
                      </a:stretch>
                    </p:blipFill>
                    <p:spPr>
                      <a:xfrm>
                        <a:off x="6735445" y="2513330"/>
                        <a:ext cx="1730375" cy="66294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11163" y="711200"/>
            <a:ext cx="8189913" cy="107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  <a:sym typeface="+mn-ea"/>
              </a:rPr>
              <a:t>        杠杆是一种常见的简单机械。除了杠杆之外，滑轮也是一种简单机械。大家在生活中见过滑轮吗？</a:t>
            </a:r>
          </a:p>
        </p:txBody>
      </p:sp>
      <p:pic>
        <p:nvPicPr>
          <p:cNvPr id="16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1925" y="2045335"/>
            <a:ext cx="3792855" cy="262191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" name="Picture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795395" y="1727200"/>
            <a:ext cx="2112645" cy="305752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2293" name="组合 1"/>
          <p:cNvGrpSpPr/>
          <p:nvPr/>
        </p:nvGrpSpPr>
        <p:grpSpPr>
          <a:xfrm>
            <a:off x="161925" y="180975"/>
            <a:ext cx="5516563" cy="522288"/>
            <a:chOff x="255" y="285"/>
            <a:chExt cx="8687" cy="822"/>
          </a:xfrm>
        </p:grpSpPr>
        <p:sp>
          <p:nvSpPr>
            <p:cNvPr id="20" name="Shape 108"/>
            <p:cNvSpPr/>
            <p:nvPr/>
          </p:nvSpPr>
          <p:spPr>
            <a:xfrm>
              <a:off x="412" y="302"/>
              <a:ext cx="957" cy="805"/>
            </a:xfrm>
            <a:prstGeom prst="rect">
              <a:avLst/>
            </a:prstGeom>
            <a:solidFill>
              <a:srgbClr val="007E27">
                <a:alpha val="80000"/>
              </a:srgbClr>
            </a:solidFill>
            <a:ln w="12700">
              <a:noFill/>
              <a:miter lim="400000"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微软雅黑" panose="020B0503020204020204" pitchFamily="34" charset="-122"/>
                </a:defRPr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4" name="Shape 112"/>
            <p:cNvSpPr/>
            <p:nvPr/>
          </p:nvSpPr>
          <p:spPr>
            <a:xfrm>
              <a:off x="255" y="285"/>
              <a:ext cx="1275" cy="822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45719" rIns="45719">
              <a:spAutoFit/>
            </a:bodyPr>
            <a:lstStyle>
              <a:lvl1pPr algn="ctr">
                <a:defRPr sz="10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微软雅黑" panose="020B0503020204020204" pitchFamily="34" charset="-122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1800">
                  <a:solidFill>
                    <a:srgbClr val="000000"/>
                  </a:solidFill>
                </a:defRPr>
              </a:pPr>
              <a:r>
                <a:rPr kumimoji="0" lang="en-US" altLang="zh-CN" sz="28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Helvetica"/>
                  <a:ea typeface="方正舒体" panose="02010601030101010101" pitchFamily="2" charset="-122"/>
                  <a:cs typeface="微软雅黑" panose="020B0503020204020204" pitchFamily="34" charset="-122"/>
                  <a:sym typeface="微软雅黑" panose="020B0503020204020204" pitchFamily="34" charset="-122"/>
                </a:rPr>
                <a:t>1</a:t>
              </a:r>
              <a:endParaRPr kumimoji="0" sz="2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pitchFamily="34" charset="-122"/>
              </a:endParaRPr>
            </a:p>
          </p:txBody>
        </p:sp>
        <p:sp>
          <p:nvSpPr>
            <p:cNvPr id="22" name="文本框 1"/>
            <p:cNvSpPr txBox="1"/>
            <p:nvPr/>
          </p:nvSpPr>
          <p:spPr>
            <a:xfrm>
              <a:off x="1795" y="367"/>
              <a:ext cx="1742" cy="625"/>
            </a:xfrm>
            <a:prstGeom prst="rect">
              <a:avLst/>
            </a:prstGeom>
            <a:noFill/>
            <a:ln w="12700" cap="flat">
              <a:noFill/>
              <a:miter lim="400000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none" lIns="45719" tIns="45719" rIns="45719" bIns="45719" numCol="1" spcCol="38100" rtlCol="0" anchor="t">
              <a:spAutoFit/>
            </a:bodyPr>
            <a:lstStyle/>
            <a:p>
              <a:pPr marL="0" marR="0" lvl="0" indent="0" algn="l" defTabSz="914400" rtl="0" eaLnBrk="1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/>
                  <a:sym typeface="Arial" panose="020B0604020202020204"/>
                </a:rPr>
                <a:t>情景导入</a:t>
              </a:r>
              <a:endPara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/>
                <a:sym typeface="Arial" panose="020B0604020202020204"/>
              </a:endParaRPr>
            </a:p>
          </p:txBody>
        </p:sp>
        <p:cxnSp>
          <p:nvCxnSpPr>
            <p:cNvPr id="23" name="直接连接符 22"/>
            <p:cNvCxnSpPr/>
            <p:nvPr/>
          </p:nvCxnSpPr>
          <p:spPr>
            <a:xfrm>
              <a:off x="1590" y="1010"/>
              <a:ext cx="7352" cy="0"/>
            </a:xfrm>
            <a:prstGeom prst="line">
              <a:avLst/>
            </a:prstGeom>
            <a:noFill/>
            <a:ln w="28575" cap="flat">
              <a:solidFill>
                <a:srgbClr val="007E27"/>
              </a:solidFill>
              <a:prstDash val="solid"/>
              <a:miter lim="800000"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</p:cxn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6"/>
          <a:srcRect l="59142" b="23804"/>
          <a:stretch>
            <a:fillRect/>
          </a:stretch>
        </p:blipFill>
        <p:spPr>
          <a:xfrm>
            <a:off x="5678170" y="1889125"/>
            <a:ext cx="2339340" cy="289560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9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52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3" presetClass="entr" presetSubtype="52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TextBox 1"/>
          <p:cNvSpPr txBox="1"/>
          <p:nvPr/>
        </p:nvSpPr>
        <p:spPr>
          <a:xfrm>
            <a:off x="207963" y="388938"/>
            <a:ext cx="8728075" cy="15684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绳子段数n的确定：和动滑轮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直接相连</a:t>
            </a: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的绳子段数为</a:t>
            </a:r>
            <a:r>
              <a:rPr lang="en-US" altLang="zh-CN" sz="32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n</a:t>
            </a: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。  </a:t>
            </a:r>
          </a:p>
        </p:txBody>
      </p:sp>
      <p:graphicFrame>
        <p:nvGraphicFramePr>
          <p:cNvPr id="12" name="对象 11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906145" y="2650490"/>
          <a:ext cx="1589405" cy="100520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84" r:id="rId3" imgW="622300" imgH="393700" progId="Equation.KSEE3">
                  <p:embed/>
                </p:oleObj>
              </mc:Choice>
              <mc:Fallback>
                <p:oleObj r:id="rId3" imgW="622300" imgH="393700" progId="Equation.KSEE3">
                  <p:embed/>
                  <p:pic>
                    <p:nvPicPr>
                      <p:cNvPr id="0" name="图片 3072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906145" y="2650490"/>
                        <a:ext cx="1589405" cy="100520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对象 22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3068320" y="2856865"/>
          <a:ext cx="1644015" cy="59245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85" r:id="rId5" imgW="634365" imgH="228600" progId="Equation.KSEE3">
                  <p:embed/>
                </p:oleObj>
              </mc:Choice>
              <mc:Fallback>
                <p:oleObj r:id="rId5" imgW="634365" imgH="228600" progId="Equation.KSEE3">
                  <p:embed/>
                  <p:pic>
                    <p:nvPicPr>
                      <p:cNvPr id="0" name="图片 3072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068320" y="2856865"/>
                        <a:ext cx="1644015" cy="59245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" name="对象 32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5744845" y="2821940"/>
          <a:ext cx="1730375" cy="6629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86" r:id="rId7" imgW="596900" imgH="228600" progId="Equation.KSEE3">
                  <p:embed/>
                </p:oleObj>
              </mc:Choice>
              <mc:Fallback>
                <p:oleObj r:id="rId7" imgW="596900" imgH="228600" progId="Equation.KSEE3">
                  <p:embed/>
                  <p:pic>
                    <p:nvPicPr>
                      <p:cNvPr id="0" name="图片 3072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744845" y="2821940"/>
                        <a:ext cx="1730375" cy="66294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5" name="文本框 34"/>
          <p:cNvSpPr txBox="1"/>
          <p:nvPr/>
        </p:nvSpPr>
        <p:spPr>
          <a:xfrm>
            <a:off x="208280" y="1913255"/>
            <a:ext cx="4428490" cy="73723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滑轮组的几组关系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35" grpId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>
            <a:spLocks noChangeArrowheads="1"/>
          </p:cNvSpPr>
          <p:nvPr/>
        </p:nvSpPr>
        <p:spPr bwMode="auto">
          <a:xfrm>
            <a:off x="180975" y="268288"/>
            <a:ext cx="8602663" cy="649288"/>
          </a:xfrm>
          <a:prstGeom prst="roundRect">
            <a:avLst>
              <a:gd name="adj" fmla="val 16667"/>
            </a:avLst>
          </a:prstGeom>
          <a:solidFill>
            <a:srgbClr val="CCCCFF"/>
          </a:solidFill>
          <a:ln w="25400" algn="ctr">
            <a:solidFill>
              <a:srgbClr val="CC99FF"/>
            </a:solidFill>
            <a:round/>
          </a:ln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  <a:sym typeface="+mn-ea"/>
              </a:rPr>
              <a:t>确定相关量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  <a:sym typeface="+mn-ea"/>
              </a:rPr>
              <a:t>:n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  <a:sym typeface="+mn-ea"/>
              </a:rPr>
              <a:t>的值，力的关系，距离关系，速度关系。</a:t>
            </a:r>
          </a:p>
        </p:txBody>
      </p:sp>
      <p:grpSp>
        <p:nvGrpSpPr>
          <p:cNvPr id="39946" name="Group 20"/>
          <p:cNvGrpSpPr/>
          <p:nvPr/>
        </p:nvGrpSpPr>
        <p:grpSpPr>
          <a:xfrm>
            <a:off x="2320925" y="935038"/>
            <a:ext cx="981075" cy="3733800"/>
            <a:chOff x="3676" y="1033"/>
            <a:chExt cx="618" cy="2352"/>
          </a:xfrm>
        </p:grpSpPr>
        <p:pic>
          <p:nvPicPr>
            <p:cNvPr id="39947" name="Picture 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76" y="1033"/>
              <a:ext cx="474" cy="2352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9948" name="Line 11"/>
            <p:cNvSpPr/>
            <p:nvPr/>
          </p:nvSpPr>
          <p:spPr>
            <a:xfrm flipV="1">
              <a:off x="3923" y="1616"/>
              <a:ext cx="91" cy="544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39949" name="Line 12"/>
            <p:cNvSpPr/>
            <p:nvPr/>
          </p:nvSpPr>
          <p:spPr>
            <a:xfrm>
              <a:off x="3833" y="1616"/>
              <a:ext cx="0" cy="725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39950" name="Line 13"/>
            <p:cNvSpPr/>
            <p:nvPr/>
          </p:nvSpPr>
          <p:spPr>
            <a:xfrm flipV="1">
              <a:off x="4014" y="1344"/>
              <a:ext cx="45" cy="997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39951" name="Line 14"/>
            <p:cNvSpPr/>
            <p:nvPr/>
          </p:nvSpPr>
          <p:spPr>
            <a:xfrm flipH="1">
              <a:off x="3768" y="1354"/>
              <a:ext cx="6" cy="1356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39952" name="Line 15"/>
            <p:cNvSpPr/>
            <p:nvPr/>
          </p:nvSpPr>
          <p:spPr>
            <a:xfrm flipV="1">
              <a:off x="4071" y="2166"/>
              <a:ext cx="0" cy="499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</p:spPr>
        </p:sp>
        <p:sp>
          <p:nvSpPr>
            <p:cNvPr id="39953" name="Text Box 17"/>
            <p:cNvSpPr txBox="1"/>
            <p:nvPr/>
          </p:nvSpPr>
          <p:spPr>
            <a:xfrm>
              <a:off x="4105" y="2069"/>
              <a:ext cx="189" cy="2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r>
                <a:rPr lang="en-US" altLang="zh-CN" b="1" i="1" dirty="0">
                  <a:latin typeface="宋体" panose="02010600030101010101" pitchFamily="2" charset="-122"/>
                  <a:ea typeface="宋体" panose="02010600030101010101" pitchFamily="2" charset="-122"/>
                </a:rPr>
                <a:t>F</a:t>
              </a:r>
            </a:p>
          </p:txBody>
        </p:sp>
      </p:grpSp>
      <p:pic>
        <p:nvPicPr>
          <p:cNvPr id="39954" name="Picture 2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7700" y="1020763"/>
            <a:ext cx="942975" cy="36480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0961" name="图片24" descr="菁优网：http://www.jyeoo.com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54780" y="1776730"/>
            <a:ext cx="4965700" cy="242443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文本框 103"/>
          <p:cNvSpPr txBox="1"/>
          <p:nvPr/>
        </p:nvSpPr>
        <p:spPr>
          <a:xfrm>
            <a:off x="209550" y="360363"/>
            <a:ext cx="8588375" cy="255333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0" hangingPunct="0"/>
            <a:r>
              <a:rPr lang="en-US" altLang="zh-CN" sz="3200" b="1">
                <a:latin typeface="+mn-ea"/>
                <a:ea typeface="+mn-ea"/>
                <a:cs typeface="+mn-ea"/>
              </a:rPr>
              <a:t>4.</a:t>
            </a:r>
            <a:r>
              <a:rPr lang="zh-CN" altLang="zh-CN" sz="3200" b="1">
                <a:latin typeface="+mn-ea"/>
                <a:ea typeface="+mn-ea"/>
                <a:cs typeface="+mn-ea"/>
              </a:rPr>
              <a:t>如图所示水平桌面上的物体受桌面的摩擦力为</a:t>
            </a:r>
            <a:r>
              <a:rPr lang="en-US" altLang="zh-CN" sz="3200" b="1">
                <a:latin typeface="+mn-ea"/>
                <a:ea typeface="+mn-ea"/>
                <a:cs typeface="+mn-ea"/>
              </a:rPr>
              <a:t>30N</a:t>
            </a:r>
            <a:r>
              <a:rPr lang="zh-CN" altLang="zh-CN" sz="3200" b="1">
                <a:latin typeface="+mn-ea"/>
                <a:ea typeface="+mn-ea"/>
                <a:cs typeface="+mn-ea"/>
              </a:rPr>
              <a:t>，物体在拉力</a:t>
            </a:r>
            <a:r>
              <a:rPr lang="en-US" altLang="zh-CN" sz="3200" b="1">
                <a:latin typeface="+mn-ea"/>
                <a:ea typeface="+mn-ea"/>
                <a:cs typeface="+mn-ea"/>
              </a:rPr>
              <a:t>F</a:t>
            </a:r>
            <a:r>
              <a:rPr lang="zh-CN" altLang="zh-CN" sz="3200" b="1">
                <a:latin typeface="+mn-ea"/>
                <a:ea typeface="+mn-ea"/>
                <a:cs typeface="+mn-ea"/>
              </a:rPr>
              <a:t>的作用下以</a:t>
            </a:r>
            <a:r>
              <a:rPr lang="en-US" altLang="zh-CN" sz="3200" b="1">
                <a:latin typeface="+mn-ea"/>
                <a:ea typeface="+mn-ea"/>
                <a:cs typeface="+mn-ea"/>
              </a:rPr>
              <a:t>0.1m/s</a:t>
            </a:r>
            <a:r>
              <a:rPr lang="zh-CN" altLang="zh-CN" sz="3200" b="1">
                <a:latin typeface="+mn-ea"/>
                <a:ea typeface="+mn-ea"/>
                <a:cs typeface="+mn-ea"/>
              </a:rPr>
              <a:t>的速度做匀速直线运动，不计滑轮重且不考虑绳子与滑轮间的摩擦，拉力</a:t>
            </a:r>
            <a:r>
              <a:rPr lang="en-US" altLang="zh-CN" sz="3200" b="1">
                <a:latin typeface="+mn-ea"/>
                <a:ea typeface="+mn-ea"/>
                <a:cs typeface="+mn-ea"/>
              </a:rPr>
              <a:t>F=</a:t>
            </a:r>
            <a:r>
              <a:rPr lang="zh-CN" altLang="zh-CN" sz="3200" b="1" u="sng">
                <a:latin typeface="+mn-ea"/>
                <a:ea typeface="+mn-ea"/>
                <a:cs typeface="+mn-ea"/>
              </a:rPr>
              <a:t>          </a:t>
            </a:r>
            <a:r>
              <a:rPr lang="en-US" altLang="zh-CN" sz="3200" b="1">
                <a:latin typeface="+mn-ea"/>
                <a:ea typeface="+mn-ea"/>
                <a:cs typeface="+mn-ea"/>
              </a:rPr>
              <a:t>N</a:t>
            </a:r>
            <a:r>
              <a:rPr lang="zh-CN" altLang="zh-CN" sz="3200" b="1">
                <a:latin typeface="+mn-ea"/>
                <a:ea typeface="+mn-ea"/>
                <a:cs typeface="+mn-ea"/>
              </a:rPr>
              <a:t>，拉力的功率为</a:t>
            </a:r>
            <a:r>
              <a:rPr lang="zh-CN" altLang="zh-CN" sz="3200" b="1" u="sng">
                <a:latin typeface="+mn-ea"/>
                <a:ea typeface="+mn-ea"/>
                <a:cs typeface="+mn-ea"/>
              </a:rPr>
              <a:t>         </a:t>
            </a:r>
            <a:r>
              <a:rPr lang="en-US" altLang="zh-CN" sz="3200" b="1">
                <a:latin typeface="+mn-ea"/>
                <a:ea typeface="+mn-ea"/>
                <a:cs typeface="+mn-ea"/>
              </a:rPr>
              <a:t>W</a:t>
            </a:r>
            <a:r>
              <a:rPr lang="zh-CN" altLang="zh-CN" sz="3200" b="1">
                <a:latin typeface="+mn-ea"/>
                <a:ea typeface="+mn-ea"/>
                <a:cs typeface="+mn-ea"/>
              </a:rPr>
              <a:t>。</a:t>
            </a:r>
            <a:r>
              <a:rPr lang="en-US" altLang="zh-CN" sz="3200" b="1">
                <a:latin typeface="+mn-ea"/>
                <a:ea typeface="+mn-ea"/>
                <a:cs typeface="+mn-ea"/>
              </a:rPr>
              <a:t>5s</a:t>
            </a:r>
            <a:r>
              <a:rPr lang="zh-CN" altLang="zh-CN" sz="3200" b="1">
                <a:latin typeface="+mn-ea"/>
                <a:ea typeface="+mn-ea"/>
                <a:cs typeface="+mn-ea"/>
              </a:rPr>
              <a:t>内拉力做功为</a:t>
            </a:r>
            <a:r>
              <a:rPr lang="zh-CN" altLang="zh-CN" sz="3200" b="1" u="sng">
                <a:latin typeface="+mn-ea"/>
                <a:ea typeface="+mn-ea"/>
                <a:cs typeface="+mn-ea"/>
              </a:rPr>
              <a:t>        </a:t>
            </a:r>
            <a:r>
              <a:rPr lang="en-US" altLang="zh-CN" sz="3200" b="1">
                <a:latin typeface="+mn-ea"/>
                <a:ea typeface="+mn-ea"/>
                <a:cs typeface="+mn-ea"/>
              </a:rPr>
              <a:t>J.</a:t>
            </a:r>
          </a:p>
        </p:txBody>
      </p:sp>
      <p:pic>
        <p:nvPicPr>
          <p:cNvPr id="43010" name="图片24" descr="菁优网：http://www.jyeoo.com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52980" y="2892425"/>
            <a:ext cx="5284470" cy="206629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矩形 1"/>
          <p:cNvSpPr/>
          <p:nvPr/>
        </p:nvSpPr>
        <p:spPr>
          <a:xfrm>
            <a:off x="5006975" y="1815148"/>
            <a:ext cx="795020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15N</a:t>
            </a:r>
            <a:endParaRPr lang="en-US" altLang="zh-CN" sz="2800" b="1" i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704975" y="2310448"/>
            <a:ext cx="627380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1.5</a:t>
            </a:r>
            <a:endParaRPr lang="en-US" altLang="zh-CN" sz="2800" b="1" i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910070" y="2310448"/>
            <a:ext cx="627380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7.5</a:t>
            </a:r>
            <a:endParaRPr lang="en-US" altLang="zh-CN" sz="2800" b="1" i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7" name="TextBox 8"/>
          <p:cNvSpPr txBox="1">
            <a:spLocks noChangeArrowheads="1"/>
          </p:cNvSpPr>
          <p:nvPr/>
        </p:nvSpPr>
        <p:spPr bwMode="auto">
          <a:xfrm>
            <a:off x="230188" y="230188"/>
            <a:ext cx="8280400" cy="28613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538480" indent="-53848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marL="449580" marR="0" lvl="0" indent="-44958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2400" b="1" i="0" u="none" strike="noStrike" kern="1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Courier New" panose="02070309020205020404"/>
              </a:rPr>
              <a:t>5.</a:t>
            </a:r>
            <a:r>
              <a:rPr kumimoji="0" lang="zh-CN" altLang="zh-CN" sz="2400" b="1" i="0" u="none" strike="noStrike" kern="1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</a:rPr>
              <a:t>如图是用滑轮组提升物体</a:t>
            </a:r>
            <a:r>
              <a:rPr kumimoji="0" lang="en-US" altLang="zh-CN" sz="2400" b="1" i="1" u="none" strike="noStrike" kern="1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Courier New" panose="02070309020205020404"/>
              </a:rPr>
              <a:t>A</a:t>
            </a:r>
            <a:r>
              <a:rPr kumimoji="0" lang="zh-CN" altLang="zh-CN" sz="2400" b="1" i="0" u="none" strike="noStrike" kern="1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</a:rPr>
              <a:t>的示意图，物体</a:t>
            </a:r>
            <a:r>
              <a:rPr kumimoji="0" lang="en-US" altLang="zh-CN" sz="2400" b="1" i="1" u="none" strike="noStrike" kern="1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Courier New" panose="02070309020205020404"/>
              </a:rPr>
              <a:t>A</a:t>
            </a:r>
            <a:r>
              <a:rPr kumimoji="0" lang="zh-CN" altLang="zh-CN" sz="2400" b="1" i="0" u="none" strike="noStrike" kern="1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</a:rPr>
              <a:t>受到的重力大小为</a:t>
            </a:r>
            <a:r>
              <a:rPr kumimoji="0" lang="en-US" altLang="zh-CN" sz="2400" b="1" i="1" u="none" strike="noStrike" kern="1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Courier New" panose="02070309020205020404"/>
              </a:rPr>
              <a:t>G</a:t>
            </a:r>
            <a:r>
              <a:rPr kumimoji="0" lang="en-US" altLang="zh-CN" sz="2400" b="1" i="1" u="none" strike="noStrike" kern="100" cap="none" spc="0" normalizeH="0" baseline="-2500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Courier New" panose="02070309020205020404"/>
              </a:rPr>
              <a:t>A</a:t>
            </a:r>
            <a:r>
              <a:rPr kumimoji="0" lang="zh-CN" altLang="zh-CN" sz="2400" b="1" i="0" u="none" strike="noStrike" kern="1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</a:rPr>
              <a:t>＝</a:t>
            </a:r>
            <a:r>
              <a:rPr kumimoji="0" lang="en-US" altLang="zh-CN" sz="2400" b="1" i="0" u="none" strike="noStrike" kern="1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Courier New" panose="02070309020205020404"/>
              </a:rPr>
              <a:t>100 N</a:t>
            </a:r>
            <a:r>
              <a:rPr kumimoji="0" lang="zh-CN" altLang="zh-CN" sz="2400" b="1" i="0" u="none" strike="noStrike" kern="1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</a:rPr>
              <a:t>。在匀速竖直提升物体</a:t>
            </a:r>
            <a:r>
              <a:rPr kumimoji="0" lang="en-US" altLang="zh-CN" sz="2400" b="1" i="1" u="none" strike="noStrike" kern="1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Courier New" panose="02070309020205020404"/>
              </a:rPr>
              <a:t>A</a:t>
            </a:r>
            <a:r>
              <a:rPr kumimoji="0" lang="zh-CN" altLang="zh-CN" sz="2400" b="1" i="0" u="none" strike="noStrike" kern="1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</a:rPr>
              <a:t>的过程中，物体</a:t>
            </a:r>
            <a:r>
              <a:rPr kumimoji="0" lang="en-US" altLang="zh-CN" sz="2400" b="1" i="1" u="none" strike="noStrike" kern="1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Courier New" panose="02070309020205020404"/>
              </a:rPr>
              <a:t>A</a:t>
            </a:r>
            <a:r>
              <a:rPr kumimoji="0" lang="zh-CN" altLang="zh-CN" sz="2400" b="1" i="0" u="none" strike="noStrike" kern="1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</a:rPr>
              <a:t>上升的速度大小为</a:t>
            </a:r>
            <a:r>
              <a:rPr kumimoji="0" lang="en-US" altLang="zh-CN" sz="2400" b="1" i="1" u="none" strike="noStrike" kern="1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Courier New" panose="02070309020205020404"/>
              </a:rPr>
              <a:t>v</a:t>
            </a:r>
            <a:r>
              <a:rPr kumimoji="0" lang="zh-CN" altLang="zh-CN" sz="2400" b="1" i="0" u="none" strike="noStrike" kern="1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</a:rPr>
              <a:t>＝</a:t>
            </a:r>
            <a:r>
              <a:rPr kumimoji="0" lang="en-US" altLang="zh-CN" sz="2400" b="1" i="0" u="none" strike="noStrike" kern="1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Courier New" panose="02070309020205020404"/>
              </a:rPr>
              <a:t>0.4 m/s</a:t>
            </a:r>
            <a:r>
              <a:rPr kumimoji="0" lang="zh-CN" altLang="zh-CN" sz="2400" b="1" i="0" u="none" strike="noStrike" kern="1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</a:rPr>
              <a:t>，滑轮质量、绳重及一切摩擦均可忽略不计。</a:t>
            </a:r>
            <a:endParaRPr kumimoji="0" lang="zh-CN" altLang="zh-CN" sz="2400" b="0" i="0" u="none" strike="noStrike" kern="1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Courier New" panose="02070309020205020404"/>
            </a:endParaRPr>
          </a:p>
          <a:p>
            <a:pPr marL="449580" marR="0" lvl="0" indent="-44958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Courier New" panose="02070309020205020404"/>
              </a:rPr>
              <a:t>(1)</a:t>
            </a:r>
            <a:r>
              <a:rPr kumimoji="0" lang="zh-CN" altLang="zh-CN" sz="2400" b="1" i="0" u="none" strike="noStrike" kern="1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</a:rPr>
              <a:t>绳子自由端的拉力大小</a:t>
            </a:r>
            <a:r>
              <a:rPr kumimoji="0" lang="en-US" altLang="zh-CN" sz="2400" b="1" i="1" u="none" strike="noStrike" kern="1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Courier New" panose="02070309020205020404"/>
              </a:rPr>
              <a:t>F</a:t>
            </a:r>
            <a:r>
              <a:rPr kumimoji="0" lang="zh-CN" altLang="zh-CN" sz="2400" b="1" i="0" u="none" strike="noStrike" kern="1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</a:rPr>
              <a:t>＝</a:t>
            </a:r>
            <a:r>
              <a:rPr kumimoji="0" lang="en-US" altLang="zh-CN" sz="2400" b="1" i="0" u="none" strike="noStrike" kern="1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Courier New" panose="02070309020205020404"/>
              </a:rPr>
              <a:t>________N</a:t>
            </a:r>
            <a:r>
              <a:rPr kumimoji="0" lang="zh-CN" altLang="zh-CN" sz="2400" b="1" i="0" u="none" strike="noStrike" kern="1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</a:rPr>
              <a:t>。</a:t>
            </a:r>
            <a:endParaRPr kumimoji="0" lang="zh-CN" altLang="zh-CN" sz="2400" b="0" i="0" u="none" strike="noStrike" kern="1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Courier New" panose="02070309020205020404"/>
            </a:endParaRPr>
          </a:p>
        </p:txBody>
      </p:sp>
      <p:pic>
        <p:nvPicPr>
          <p:cNvPr id="34820" name="Picture 5" descr="G8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88355" y="2457450"/>
            <a:ext cx="3197225" cy="2286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矩形 7"/>
          <p:cNvSpPr/>
          <p:nvPr/>
        </p:nvSpPr>
        <p:spPr>
          <a:xfrm>
            <a:off x="4544855" y="2203133"/>
            <a:ext cx="538480" cy="73723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+mn-cs"/>
              </a:rPr>
              <a:t>50</a:t>
            </a:r>
          </a:p>
        </p:txBody>
      </p:sp>
      <p:sp>
        <p:nvSpPr>
          <p:cNvPr id="3" name="TextBox 8"/>
          <p:cNvSpPr txBox="1">
            <a:spLocks noChangeArrowheads="1"/>
          </p:cNvSpPr>
          <p:nvPr/>
        </p:nvSpPr>
        <p:spPr bwMode="auto">
          <a:xfrm>
            <a:off x="255588" y="2935288"/>
            <a:ext cx="8280400" cy="576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538480" indent="-53848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marL="449580" marR="0" lvl="0" indent="-44958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Courier New" panose="02070309020205020404"/>
              </a:rPr>
              <a:t>(2)</a:t>
            </a:r>
            <a:r>
              <a:rPr kumimoji="0" lang="zh-CN" altLang="zh-CN" sz="2400" b="1" i="0" u="none" strike="noStrike" kern="1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</a:rPr>
              <a:t>拉力</a:t>
            </a:r>
            <a:r>
              <a:rPr kumimoji="0" lang="en-US" altLang="zh-CN" sz="2400" b="1" i="1" u="none" strike="noStrike" kern="1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Courier New" panose="02070309020205020404"/>
              </a:rPr>
              <a:t>F</a:t>
            </a:r>
            <a:r>
              <a:rPr kumimoji="0" lang="zh-CN" altLang="zh-CN" sz="2400" b="1" i="0" u="none" strike="noStrike" kern="1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</a:rPr>
              <a:t>做功的功率</a:t>
            </a:r>
            <a:r>
              <a:rPr kumimoji="0" lang="en-US" altLang="zh-CN" sz="2400" b="1" i="1" u="none" strike="noStrike" kern="1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Courier New" panose="02070309020205020404"/>
              </a:rPr>
              <a:t>P</a:t>
            </a:r>
            <a:r>
              <a:rPr kumimoji="0" lang="zh-CN" altLang="zh-CN" sz="2400" b="1" i="0" u="none" strike="noStrike" kern="1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</a:rPr>
              <a:t>＝</a:t>
            </a:r>
            <a:r>
              <a:rPr kumimoji="0" lang="en-US" altLang="zh-CN" sz="2400" b="1" i="0" u="none" strike="noStrike" kern="1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Courier New" panose="02070309020205020404"/>
              </a:rPr>
              <a:t>________W</a:t>
            </a:r>
            <a:r>
              <a:rPr kumimoji="0" lang="zh-CN" altLang="zh-CN" sz="2400" b="1" i="0" u="none" strike="noStrike" kern="1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</a:rPr>
              <a:t>。</a:t>
            </a:r>
            <a:endParaRPr kumimoji="0" lang="zh-CN" altLang="zh-CN" sz="1050" b="0" i="0" u="none" strike="noStrike" kern="1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784600" y="2859088"/>
            <a:ext cx="492125" cy="57943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+mn-cs"/>
              </a:rPr>
              <a:t>4</a:t>
            </a: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+mn-cs"/>
              </a:rPr>
              <a:t>0</a:t>
            </a:r>
            <a:endParaRPr kumimoji="0" lang="zh-CN" altLang="zh-CN" sz="2400" b="1" i="0" u="none" strike="noStrike" kern="1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Times New Roman" panose="02020603050405020304"/>
              <a:ea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845" name="组合 1"/>
          <p:cNvGrpSpPr/>
          <p:nvPr/>
        </p:nvGrpSpPr>
        <p:grpSpPr>
          <a:xfrm>
            <a:off x="161925" y="144463"/>
            <a:ext cx="5516563" cy="558800"/>
            <a:chOff x="255" y="227"/>
            <a:chExt cx="8687" cy="880"/>
          </a:xfrm>
        </p:grpSpPr>
        <p:sp>
          <p:nvSpPr>
            <p:cNvPr id="20" name="Shape 108"/>
            <p:cNvSpPr/>
            <p:nvPr/>
          </p:nvSpPr>
          <p:spPr>
            <a:xfrm>
              <a:off x="412" y="302"/>
              <a:ext cx="957" cy="805"/>
            </a:xfrm>
            <a:prstGeom prst="rect">
              <a:avLst/>
            </a:prstGeom>
            <a:solidFill>
              <a:srgbClr val="007E27">
                <a:alpha val="80000"/>
              </a:srgbClr>
            </a:solidFill>
            <a:ln w="12700">
              <a:noFill/>
              <a:miter lim="400000"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微软雅黑" panose="020B0503020204020204" pitchFamily="34" charset="-122"/>
                </a:defRPr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" name="Shape 112"/>
            <p:cNvSpPr/>
            <p:nvPr/>
          </p:nvSpPr>
          <p:spPr>
            <a:xfrm>
              <a:off x="255" y="285"/>
              <a:ext cx="1275" cy="821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45719" rIns="45719">
              <a:spAutoFit/>
            </a:bodyPr>
            <a:lstStyle>
              <a:lvl1pPr algn="ctr">
                <a:defRPr sz="10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微软雅黑" panose="020B0503020204020204" pitchFamily="34" charset="-122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1800">
                  <a:solidFill>
                    <a:srgbClr val="000000"/>
                  </a:solidFill>
                </a:defRPr>
              </a:pPr>
              <a:r>
                <a:rPr kumimoji="0" lang="en-US" altLang="zh-CN" sz="28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Helvetica"/>
                  <a:ea typeface="方正舒体" panose="02010601030101010101" pitchFamily="2" charset="-122"/>
                  <a:cs typeface="微软雅黑" panose="020B0503020204020204" pitchFamily="34" charset="-122"/>
                  <a:sym typeface="微软雅黑" panose="020B0503020204020204" pitchFamily="34" charset="-122"/>
                </a:rPr>
                <a:t>2</a:t>
              </a:r>
              <a:endParaRPr kumimoji="0" sz="2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pitchFamily="34" charset="-122"/>
              </a:endParaRPr>
            </a:p>
          </p:txBody>
        </p:sp>
        <p:sp>
          <p:nvSpPr>
            <p:cNvPr id="22" name="文本框 1"/>
            <p:cNvSpPr txBox="1"/>
            <p:nvPr/>
          </p:nvSpPr>
          <p:spPr>
            <a:xfrm>
              <a:off x="1795" y="227"/>
              <a:ext cx="3502" cy="820"/>
            </a:xfrm>
            <a:prstGeom prst="rect">
              <a:avLst/>
            </a:prstGeom>
            <a:noFill/>
            <a:ln w="12700" cap="flat">
              <a:noFill/>
              <a:miter lim="400000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none" lIns="45719" tIns="45719" rIns="45719" bIns="45719" numCol="1" spcCol="38100" rtlCol="0" anchor="t">
              <a:spAutoFit/>
            </a:bodyPr>
            <a:lstStyle/>
            <a:p>
              <a:pPr marL="0" marR="0" lvl="0" indent="0" algn="l" defTabSz="914400" rtl="0" eaLnBrk="1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/>
                  <a:sym typeface="Arial" panose="020B0604020202020204"/>
                </a:rPr>
                <a:t>滑轮组的绕法</a:t>
              </a:r>
            </a:p>
          </p:txBody>
        </p:sp>
        <p:cxnSp>
          <p:nvCxnSpPr>
            <p:cNvPr id="23" name="直接连接符 22"/>
            <p:cNvCxnSpPr/>
            <p:nvPr/>
          </p:nvCxnSpPr>
          <p:spPr>
            <a:xfrm>
              <a:off x="1590" y="1010"/>
              <a:ext cx="7352" cy="0"/>
            </a:xfrm>
            <a:prstGeom prst="line">
              <a:avLst/>
            </a:prstGeom>
            <a:noFill/>
            <a:ln w="28575" cap="flat">
              <a:solidFill>
                <a:srgbClr val="007E27"/>
              </a:solidFill>
              <a:prstDash val="solid"/>
              <a:miter lim="800000"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</p:cxnSp>
      </p:grpSp>
      <p:sp>
        <p:nvSpPr>
          <p:cNvPr id="5" name="圆角矩形 4"/>
          <p:cNvSpPr/>
          <p:nvPr/>
        </p:nvSpPr>
        <p:spPr>
          <a:xfrm>
            <a:off x="38100" y="532765"/>
            <a:ext cx="8249285" cy="1016000"/>
          </a:xfrm>
          <a:prstGeom prst="roundRect">
            <a:avLst>
              <a:gd name="adj" fmla="val 16667"/>
            </a:avLst>
          </a:prstGeom>
          <a:noFill/>
          <a:ln w="25400">
            <a:noFill/>
          </a:ln>
        </p:spPr>
        <p:txBody>
          <a:bodyPr anchor="ctr"/>
          <a:lstStyle/>
          <a:p>
            <a:pPr>
              <a:lnSpc>
                <a:spcPct val="125000"/>
              </a:lnSpc>
            </a:pP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利用两个定滑轮和两个动滑轮，可以怎样绕绳子呢？</a:t>
            </a:r>
          </a:p>
        </p:txBody>
      </p:sp>
      <p:pic>
        <p:nvPicPr>
          <p:cNvPr id="32770" name="Pictur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0900" y="1574165"/>
            <a:ext cx="657860" cy="326453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3793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87663" y="1312863"/>
            <a:ext cx="752475" cy="3733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3794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29138" y="1252538"/>
            <a:ext cx="752475" cy="37338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Line 7"/>
          <p:cNvSpPr/>
          <p:nvPr/>
        </p:nvSpPr>
        <p:spPr>
          <a:xfrm flipH="1">
            <a:off x="3103563" y="2609850"/>
            <a:ext cx="144462" cy="792163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7" name="Line 8"/>
          <p:cNvSpPr/>
          <p:nvPr/>
        </p:nvSpPr>
        <p:spPr>
          <a:xfrm flipV="1">
            <a:off x="3422650" y="2168525"/>
            <a:ext cx="0" cy="13081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9" name="Line 9"/>
          <p:cNvSpPr/>
          <p:nvPr/>
        </p:nvSpPr>
        <p:spPr>
          <a:xfrm flipH="1">
            <a:off x="3032125" y="2249488"/>
            <a:ext cx="71438" cy="1655762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0" name="Line 10"/>
          <p:cNvSpPr/>
          <p:nvPr/>
        </p:nvSpPr>
        <p:spPr>
          <a:xfrm flipH="1" flipV="1">
            <a:off x="3530600" y="1746250"/>
            <a:ext cx="0" cy="2193925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1" name="Line 11"/>
          <p:cNvSpPr/>
          <p:nvPr/>
        </p:nvSpPr>
        <p:spPr>
          <a:xfrm flipH="1">
            <a:off x="2743200" y="1817688"/>
            <a:ext cx="288925" cy="1800225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12" name="Line 14"/>
          <p:cNvSpPr/>
          <p:nvPr/>
        </p:nvSpPr>
        <p:spPr>
          <a:xfrm flipV="1">
            <a:off x="4921250" y="2178050"/>
            <a:ext cx="144463" cy="8636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3" name="Line 15"/>
          <p:cNvSpPr/>
          <p:nvPr/>
        </p:nvSpPr>
        <p:spPr>
          <a:xfrm>
            <a:off x="4751388" y="2141538"/>
            <a:ext cx="0" cy="12700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4" name="Line 16"/>
          <p:cNvSpPr/>
          <p:nvPr/>
        </p:nvSpPr>
        <p:spPr>
          <a:xfrm flipV="1">
            <a:off x="5065713" y="1746250"/>
            <a:ext cx="104775" cy="1582738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5" name="Line 17"/>
          <p:cNvSpPr/>
          <p:nvPr/>
        </p:nvSpPr>
        <p:spPr>
          <a:xfrm flipH="1">
            <a:off x="4675188" y="1746250"/>
            <a:ext cx="0" cy="21717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6" name="Line 18"/>
          <p:cNvSpPr/>
          <p:nvPr/>
        </p:nvSpPr>
        <p:spPr>
          <a:xfrm flipV="1">
            <a:off x="5165725" y="3051175"/>
            <a:ext cx="0" cy="792163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17" name="Text Box 19"/>
          <p:cNvSpPr txBox="1"/>
          <p:nvPr/>
        </p:nvSpPr>
        <p:spPr>
          <a:xfrm>
            <a:off x="2346325" y="3446463"/>
            <a:ext cx="300038" cy="3667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b="1" i="1" dirty="0">
                <a:latin typeface="宋体" panose="02010600030101010101" pitchFamily="2" charset="-122"/>
                <a:ea typeface="宋体" panose="02010600030101010101" pitchFamily="2" charset="-122"/>
              </a:rPr>
              <a:t>F</a:t>
            </a:r>
          </a:p>
        </p:txBody>
      </p:sp>
      <p:sp>
        <p:nvSpPr>
          <p:cNvPr id="18" name="Text Box 20"/>
          <p:cNvSpPr txBox="1"/>
          <p:nvPr/>
        </p:nvSpPr>
        <p:spPr>
          <a:xfrm>
            <a:off x="5210175" y="2897188"/>
            <a:ext cx="300038" cy="3667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b="1" i="1" dirty="0">
                <a:latin typeface="宋体" panose="02010600030101010101" pitchFamily="2" charset="-122"/>
                <a:ea typeface="宋体" panose="02010600030101010101" pitchFamily="2" charset="-122"/>
              </a:rPr>
              <a:t>F</a:t>
            </a:r>
          </a:p>
        </p:txBody>
      </p:sp>
      <p:pic>
        <p:nvPicPr>
          <p:cNvPr id="34" name="图片 4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96100" y="1413510"/>
            <a:ext cx="1029335" cy="36417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337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37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7" grpId="0"/>
      <p:bldP spid="17" grpId="1"/>
      <p:bldP spid="18" grpId="0"/>
      <p:bldP spid="18" grpId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22250" y="277495"/>
            <a:ext cx="1976120" cy="2733040"/>
            <a:chOff x="350" y="437"/>
            <a:chExt cx="2693" cy="3254"/>
          </a:xfrm>
        </p:grpSpPr>
        <p:pic>
          <p:nvPicPr>
            <p:cNvPr id="4" name="图片24" descr="菁优网：http://www.jyeoo.com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50" y="437"/>
              <a:ext cx="1065" cy="258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8" name="图片 -2147482614" descr="菁优网：http://www.jyeoo.com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083" y="437"/>
              <a:ext cx="960" cy="3255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3" name="组合 2"/>
          <p:cNvGrpSpPr/>
          <p:nvPr/>
        </p:nvGrpSpPr>
        <p:grpSpPr>
          <a:xfrm>
            <a:off x="2495550" y="276860"/>
            <a:ext cx="2646045" cy="2600960"/>
            <a:chOff x="4291" y="1487"/>
            <a:chExt cx="2695" cy="1965"/>
          </a:xfrm>
        </p:grpSpPr>
        <p:pic>
          <p:nvPicPr>
            <p:cNvPr id="9" name="图片24" descr="菁优网：http://www.jyeoo.com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4291" y="1487"/>
              <a:ext cx="1365" cy="1965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0" name="图片 -2147482611" descr="菁优网：http://www.jyeoo.com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5755" y="1487"/>
              <a:ext cx="1230" cy="1755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5" name="组合 4"/>
          <p:cNvGrpSpPr/>
          <p:nvPr/>
        </p:nvGrpSpPr>
        <p:grpSpPr>
          <a:xfrm>
            <a:off x="5436235" y="277495"/>
            <a:ext cx="3185795" cy="2167255"/>
            <a:chOff x="8261" y="1487"/>
            <a:chExt cx="3127" cy="2054"/>
          </a:xfrm>
        </p:grpSpPr>
        <p:pic>
          <p:nvPicPr>
            <p:cNvPr id="11" name="图片24" descr="菁优网：http://www.jyeoo.com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8261" y="1487"/>
              <a:ext cx="1515" cy="2055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2" name="图片 -2147482609" descr="菁优网：http://www.jyeoo.com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9874" y="1487"/>
              <a:ext cx="1515" cy="2055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7" name="组合 6"/>
          <p:cNvGrpSpPr/>
          <p:nvPr/>
        </p:nvGrpSpPr>
        <p:grpSpPr>
          <a:xfrm>
            <a:off x="2835275" y="2872105"/>
            <a:ext cx="1790065" cy="2185670"/>
            <a:chOff x="477" y="4742"/>
            <a:chExt cx="2370" cy="2894"/>
          </a:xfrm>
        </p:grpSpPr>
        <p:pic>
          <p:nvPicPr>
            <p:cNvPr id="13" name="图片24" descr="菁优网：http://www.jyeoo.com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477" y="4742"/>
              <a:ext cx="810" cy="2895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4" name="图片 -2147482607" descr="菁优网：http://www.jyeoo.com"/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2053" y="4742"/>
              <a:ext cx="795" cy="2895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6" name="组合 5"/>
          <p:cNvGrpSpPr/>
          <p:nvPr/>
        </p:nvGrpSpPr>
        <p:grpSpPr>
          <a:xfrm>
            <a:off x="5913120" y="2734310"/>
            <a:ext cx="2498090" cy="2115185"/>
            <a:chOff x="8779" y="4307"/>
            <a:chExt cx="2390" cy="2384"/>
          </a:xfrm>
        </p:grpSpPr>
        <p:pic>
          <p:nvPicPr>
            <p:cNvPr id="15" name="图片24" descr="菁优网：http://www.jyeoo.com"/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8779" y="4307"/>
              <a:ext cx="825" cy="2385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6" name="图片 -2147482601" descr="菁优网：http://www.jyeoo.com"/>
            <p:cNvPicPr>
              <a:picLocks noChangeAspect="1"/>
            </p:cNvPicPr>
            <p:nvPr/>
          </p:nvPicPr>
          <p:blipFill>
            <a:blip r:embed="rId12"/>
            <a:stretch>
              <a:fillRect/>
            </a:stretch>
          </p:blipFill>
          <p:spPr>
            <a:xfrm>
              <a:off x="9895" y="4307"/>
              <a:ext cx="1275" cy="2385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39700" y="255270"/>
            <a:ext cx="8775700" cy="386143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最省力绕法</a:t>
            </a:r>
            <a:endParaRPr lang="zh-CN" altLang="en-US" sz="2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25000"/>
              </a:lnSpc>
            </a:pPr>
            <a:r>
              <a:rPr lang="zh-CN" altLang="zh-CN" sz="28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动定滑轮数量相同时：从</a:t>
            </a:r>
            <a:r>
              <a:rPr lang="zh-CN" altLang="zh-CN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动滑轮</a:t>
            </a:r>
            <a:r>
              <a:rPr lang="zh-CN" altLang="zh-CN" sz="28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开始，动定交替，就近原则进行。</a:t>
            </a:r>
            <a:endParaRPr lang="zh-CN" altLang="zh-CN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25000"/>
              </a:lnSpc>
            </a:pPr>
            <a:r>
              <a:rPr lang="zh-CN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动定滑轮数量不同时：从数量少的开始，</a:t>
            </a:r>
            <a:r>
              <a:rPr lang="zh-CN" altLang="zh-CN" sz="28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动定交替，就近原则进行。</a:t>
            </a:r>
          </a:p>
          <a:p>
            <a:pPr>
              <a:lnSpc>
                <a:spcPct val="125000"/>
              </a:lnSpc>
            </a:pPr>
            <a:r>
              <a:rPr lang="zh-CN" altLang="zh-CN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拉力方向已知类绕法：</a:t>
            </a:r>
          </a:p>
          <a:p>
            <a:pPr>
              <a:lnSpc>
                <a:spcPct val="125000"/>
              </a:lnSpc>
            </a:pPr>
            <a:r>
              <a:rPr lang="zh-CN" altLang="zh-CN" sz="28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从外向内，动定交替进行连接。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66078" y="358775"/>
            <a:ext cx="6062663" cy="396938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n-cs"/>
                <a:sym typeface="+mn-ea"/>
              </a:rPr>
              <a:t>4.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n-cs"/>
                <a:sym typeface="+mn-ea"/>
              </a:rPr>
              <a:t>利用如图甲所示的滑轮组提起一个重为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n-cs"/>
                <a:sym typeface="+mn-ea"/>
              </a:rPr>
              <a:t>2000N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n-cs"/>
                <a:sym typeface="+mn-ea"/>
              </a:rPr>
              <a:t>的物体，不计摩擦及滑轮自重，绳子的拉力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n-cs"/>
                <a:sym typeface="+mn-ea"/>
              </a:rPr>
              <a:t>F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n-cs"/>
                <a:sym typeface="+mn-ea"/>
              </a:rPr>
              <a:t>等于多少？如果要用这个滑轮组达到更加省力的效果，绳子应该怎样绕？请在图乙中画出绳子的绕法，并计算此时拉力的大小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n-cs"/>
                <a:sym typeface="+mn-ea"/>
              </a:rPr>
              <a:t>.</a:t>
            </a:r>
          </a:p>
        </p:txBody>
      </p:sp>
      <p:pic>
        <p:nvPicPr>
          <p:cNvPr id="61442" name="Picture 4" descr="E:\罗梦\2017春下\人八物下\WL_8X 在 pc-7 上 在 pc-13 上\resource\8x122\jpg\0840400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29375" y="877888"/>
            <a:ext cx="2441575" cy="38417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TextBox 1"/>
          <p:cNvSpPr txBox="1">
            <a:spLocks noChangeArrowheads="1"/>
          </p:cNvSpPr>
          <p:nvPr/>
        </p:nvSpPr>
        <p:spPr bwMode="auto">
          <a:xfrm>
            <a:off x="539750" y="501650"/>
            <a:ext cx="7875588" cy="26752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5.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用滑轮按图甲、乙、丙所示三种不同方式，拉着同一物体在水平面上做匀速直线运动，拉力分别是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F</a:t>
            </a:r>
            <a:r>
              <a:rPr kumimoji="0" lang="en-US" altLang="zh-CN" sz="2800" b="1" i="0" u="none" strike="noStrike" kern="1200" cap="none" spc="0" normalizeH="0" baseline="-250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1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、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F</a:t>
            </a:r>
            <a:r>
              <a:rPr kumimoji="0" lang="en-US" altLang="zh-CN" sz="2800" b="1" i="0" u="none" strike="noStrike" kern="1200" cap="none" spc="0" normalizeH="0" baseline="-250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2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、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F</a:t>
            </a:r>
            <a:r>
              <a:rPr kumimoji="0" lang="en-US" altLang="zh-CN" sz="2800" b="1" i="0" u="none" strike="noStrike" kern="1200" cap="none" spc="0" normalizeH="0" baseline="-250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3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，则（       ）</a:t>
            </a:r>
          </a:p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       A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． 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F</a:t>
            </a:r>
            <a:r>
              <a:rPr kumimoji="0" lang="en-US" altLang="zh-CN" sz="2800" b="1" i="0" u="none" strike="noStrike" kern="1200" cap="none" spc="0" normalizeH="0" baseline="-250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1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&gt;F</a:t>
            </a:r>
            <a:r>
              <a:rPr kumimoji="0" lang="en-US" altLang="zh-CN" sz="2800" b="1" i="0" u="none" strike="noStrike" kern="1200" cap="none" spc="0" normalizeH="0" baseline="-250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2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&gt;F</a:t>
            </a:r>
            <a:r>
              <a:rPr kumimoji="0" lang="en-US" altLang="zh-CN" sz="2800" b="1" i="1" u="none" strike="noStrike" kern="1200" cap="none" spc="0" normalizeH="0" baseline="-250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3</a:t>
            </a:r>
            <a:r>
              <a:rPr kumimoji="0" lang="zh-CN" altLang="en-US" sz="2800" b="1" i="0" u="none" strike="noStrike" kern="1200" cap="none" spc="0" normalizeH="0" baseline="-250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 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　 	          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B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． 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F</a:t>
            </a:r>
            <a:r>
              <a:rPr kumimoji="0" lang="en-US" altLang="zh-CN" sz="2800" b="1" i="0" u="none" strike="noStrike" kern="1200" cap="none" spc="0" normalizeH="0" baseline="-250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2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&gt;F</a:t>
            </a:r>
            <a:r>
              <a:rPr kumimoji="0" lang="en-US" altLang="zh-CN" sz="2800" b="1" i="0" u="none" strike="noStrike" kern="1200" cap="none" spc="0" normalizeH="0" baseline="-250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3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&gt;F</a:t>
            </a:r>
            <a:r>
              <a:rPr kumimoji="0" lang="en-US" altLang="zh-CN" sz="2800" b="1" i="1" u="none" strike="noStrike" kern="1200" cap="none" spc="0" normalizeH="0" baseline="-250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1</a:t>
            </a:r>
            <a:r>
              <a:rPr kumimoji="0" lang="zh-CN" altLang="en-US" sz="2800" b="1" i="0" u="none" strike="noStrike" kern="1200" cap="none" spc="0" normalizeH="0" baseline="-250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 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　    </a:t>
            </a:r>
          </a:p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       C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． 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F</a:t>
            </a:r>
            <a:r>
              <a:rPr kumimoji="0" lang="en-US" altLang="zh-CN" sz="2800" b="1" i="0" u="none" strike="noStrike" kern="1200" cap="none" spc="0" normalizeH="0" baseline="-250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2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&gt;F</a:t>
            </a:r>
            <a:r>
              <a:rPr kumimoji="0" lang="en-US" altLang="zh-CN" sz="2800" b="1" i="0" u="none" strike="noStrike" kern="1200" cap="none" spc="0" normalizeH="0" baseline="-250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1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&gt;F</a:t>
            </a:r>
            <a:r>
              <a:rPr kumimoji="0" lang="en-US" altLang="zh-CN" sz="2800" b="1" i="1" u="none" strike="noStrike" kern="1200" cap="none" spc="0" normalizeH="0" baseline="-250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3</a:t>
            </a:r>
            <a:r>
              <a:rPr kumimoji="0" lang="zh-CN" altLang="en-US" sz="2800" b="1" i="0" u="none" strike="noStrike" kern="1200" cap="none" spc="0" normalizeH="0" baseline="-250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 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　	          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D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． 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F</a:t>
            </a:r>
            <a:r>
              <a:rPr kumimoji="0" lang="en-US" altLang="zh-CN" sz="2800" b="1" i="0" u="none" strike="noStrike" kern="1200" cap="none" spc="0" normalizeH="0" baseline="-250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3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&gt;F</a:t>
            </a:r>
            <a:r>
              <a:rPr kumimoji="0" lang="en-US" altLang="zh-CN" sz="2800" b="1" i="0" u="none" strike="noStrike" kern="1200" cap="none" spc="0" normalizeH="0" baseline="-250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1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&gt;F</a:t>
            </a:r>
            <a:r>
              <a:rPr kumimoji="0" lang="en-US" altLang="zh-CN" sz="2800" b="1" i="1" u="none" strike="noStrike" kern="1200" cap="none" spc="0" normalizeH="0" baseline="-250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2</a:t>
            </a:r>
            <a:r>
              <a:rPr kumimoji="0" lang="zh-CN" altLang="en-US" sz="2800" b="1" i="0" u="none" strike="noStrike" kern="1200" cap="none" spc="0" normalizeH="0" baseline="-250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 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  <a:sym typeface="+mn-ea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4202748" y="1549083"/>
            <a:ext cx="477837" cy="57943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D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grpSp>
        <p:nvGrpSpPr>
          <p:cNvPr id="49155" name="Group 82"/>
          <p:cNvGrpSpPr/>
          <p:nvPr/>
        </p:nvGrpSpPr>
        <p:grpSpPr>
          <a:xfrm>
            <a:off x="5759450" y="3459163"/>
            <a:ext cx="2790825" cy="1473200"/>
            <a:chOff x="3702" y="3067"/>
            <a:chExt cx="1758" cy="928"/>
          </a:xfrm>
        </p:grpSpPr>
        <p:sp>
          <p:nvSpPr>
            <p:cNvPr id="40" name="Rectangle 83"/>
            <p:cNvSpPr>
              <a:spLocks noChangeArrowheads="1"/>
            </p:cNvSpPr>
            <p:nvPr/>
          </p:nvSpPr>
          <p:spPr bwMode="auto">
            <a:xfrm flipH="1">
              <a:off x="4581" y="3719"/>
              <a:ext cx="319" cy="276"/>
            </a:xfrm>
            <a:prstGeom prst="rect">
              <a:avLst/>
            </a:prstGeom>
            <a:noFill/>
            <a:ln w="9525">
              <a:solidFill>
                <a:srgbClr val="FFFFFF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pPr marL="0" marR="0" lvl="0" indent="0" algn="just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  <a:sym typeface="+mn-ea"/>
                </a:rPr>
                <a:t>丙</a:t>
              </a:r>
              <a:endPara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endParaRPr>
            </a:p>
          </p:txBody>
        </p:sp>
        <p:grpSp>
          <p:nvGrpSpPr>
            <p:cNvPr id="49157" name="Group 79"/>
            <p:cNvGrpSpPr/>
            <p:nvPr/>
          </p:nvGrpSpPr>
          <p:grpSpPr>
            <a:xfrm>
              <a:off x="3702" y="3067"/>
              <a:ext cx="1758" cy="580"/>
              <a:chOff x="3702" y="3067"/>
              <a:chExt cx="1758" cy="580"/>
            </a:xfrm>
          </p:grpSpPr>
          <p:grpSp>
            <p:nvGrpSpPr>
              <p:cNvPr id="49158" name="Group 66"/>
              <p:cNvGrpSpPr/>
              <p:nvPr/>
            </p:nvGrpSpPr>
            <p:grpSpPr>
              <a:xfrm flipH="1">
                <a:off x="3959" y="3093"/>
                <a:ext cx="1501" cy="554"/>
                <a:chOff x="5640" y="4890"/>
                <a:chExt cx="2296" cy="900"/>
              </a:xfrm>
            </p:grpSpPr>
            <p:grpSp>
              <p:nvGrpSpPr>
                <p:cNvPr id="49159" name="Group 67"/>
                <p:cNvGrpSpPr/>
                <p:nvPr/>
              </p:nvGrpSpPr>
              <p:grpSpPr>
                <a:xfrm>
                  <a:off x="5640" y="4890"/>
                  <a:ext cx="2296" cy="855"/>
                  <a:chOff x="4034" y="10740"/>
                  <a:chExt cx="2296" cy="855"/>
                </a:xfrm>
              </p:grpSpPr>
              <p:grpSp>
                <p:nvGrpSpPr>
                  <p:cNvPr id="49160" name="Group 68"/>
                  <p:cNvGrpSpPr/>
                  <p:nvPr/>
                </p:nvGrpSpPr>
                <p:grpSpPr>
                  <a:xfrm>
                    <a:off x="4034" y="10770"/>
                    <a:ext cx="2264" cy="825"/>
                    <a:chOff x="4034" y="10770"/>
                    <a:chExt cx="2264" cy="825"/>
                  </a:xfrm>
                </p:grpSpPr>
                <p:sp>
                  <p:nvSpPr>
                    <p:cNvPr id="57" name="Rectangle 69" descr="浅色上对角线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034" y="10815"/>
                      <a:ext cx="2264" cy="780"/>
                    </a:xfrm>
                    <a:prstGeom prst="rect">
                      <a:avLst/>
                    </a:prstGeom>
                    <a:pattFill prst="ltUpDiag">
                      <a:fgClr>
                        <a:srgbClr val="000000"/>
                      </a:fgClr>
                      <a:bgClr>
                        <a:srgbClr val="FFFFFF"/>
                      </a:bgClr>
                    </a:patt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kumimoji="0" lang="zh-CN" altLang="en-US" sz="1800" b="1" i="0" u="none" strike="noStrike" kern="1200" cap="none" spc="0" normalizeH="0" baseline="0" noProof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p:txBody>
                </p:sp>
                <p:sp>
                  <p:nvSpPr>
                    <p:cNvPr id="58" name="Rectangle 70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124" y="10768"/>
                      <a:ext cx="2160" cy="738"/>
                    </a:xfrm>
                    <a:prstGeom prst="rect">
                      <a:avLst/>
                    </a:prstGeom>
                    <a:solidFill>
                      <a:srgbClr val="FFFFFF"/>
                    </a:solidFill>
                    <a:ln w="19050">
                      <a:solidFill>
                        <a:srgbClr val="000000"/>
                      </a:solidFill>
                      <a:miter lim="800000"/>
                    </a:ln>
                  </p:spPr>
                  <p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kumimoji="0" lang="zh-CN" altLang="en-US" sz="1800" b="1" i="0" u="none" strike="noStrike" kern="1200" cap="none" spc="0" normalizeH="0" baseline="0" noProof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p:txBody>
                </p:sp>
              </p:grpSp>
              <p:sp>
                <p:nvSpPr>
                  <p:cNvPr id="56" name="Rectangle 71"/>
                  <p:cNvSpPr>
                    <a:spLocks noChangeArrowheads="1"/>
                  </p:cNvSpPr>
                  <p:nvPr/>
                </p:nvSpPr>
                <p:spPr bwMode="auto">
                  <a:xfrm>
                    <a:off x="4094" y="10740"/>
                    <a:ext cx="2236" cy="75"/>
                  </a:xfrm>
                  <a:prstGeom prst="rect">
                    <a:avLst/>
                  </a:pr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pPr marL="0" marR="0" lvl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 typeface="Arial" panose="020B0604020202020204" pitchFamily="34" charset="0"/>
                      <a:buNone/>
                      <a:defRPr/>
                    </a:pPr>
                    <a:endParaRPr kumimoji="0" lang="zh-CN" altLang="en-US" sz="1800" b="1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cs"/>
                    </a:endParaRPr>
                  </a:p>
                </p:txBody>
              </p:sp>
            </p:grpSp>
            <p:sp>
              <p:nvSpPr>
                <p:cNvPr id="54" name="Rectangle 72"/>
                <p:cNvSpPr>
                  <a:spLocks noChangeArrowheads="1"/>
                </p:cNvSpPr>
                <p:nvPr/>
              </p:nvSpPr>
              <p:spPr bwMode="auto">
                <a:xfrm>
                  <a:off x="7860" y="4950"/>
                  <a:ext cx="61" cy="840"/>
                </a:xfrm>
                <a:prstGeom prst="rect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800" b="1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sp>
            <p:nvSpPr>
              <p:cNvPr id="43" name="Line 73"/>
              <p:cNvSpPr>
                <a:spLocks noChangeShapeType="1"/>
              </p:cNvSpPr>
              <p:nvPr/>
            </p:nvSpPr>
            <p:spPr bwMode="auto">
              <a:xfrm rot="5400000" flipH="1">
                <a:off x="4928" y="2708"/>
                <a:ext cx="0" cy="954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1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44" name="Line 74"/>
              <p:cNvSpPr>
                <a:spLocks noChangeShapeType="1"/>
              </p:cNvSpPr>
              <p:nvPr/>
            </p:nvSpPr>
            <p:spPr bwMode="auto">
              <a:xfrm rot="16200000" flipV="1">
                <a:off x="4031" y="3124"/>
                <a:ext cx="0" cy="385"/>
              </a:xfrm>
              <a:prstGeom prst="line">
                <a:avLst/>
              </a:prstGeom>
              <a:noFill/>
              <a:ln w="28575">
                <a:solidFill>
                  <a:srgbClr val="000000"/>
                </a:solidFill>
                <a:round/>
                <a:tailEnd type="triangle" w="sm" len="lg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1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grpSp>
            <p:nvGrpSpPr>
              <p:cNvPr id="49167" name="Group 75"/>
              <p:cNvGrpSpPr/>
              <p:nvPr/>
            </p:nvGrpSpPr>
            <p:grpSpPr>
              <a:xfrm>
                <a:off x="4241" y="3182"/>
                <a:ext cx="380" cy="282"/>
                <a:chOff x="4241" y="3182"/>
                <a:chExt cx="380" cy="282"/>
              </a:xfrm>
            </p:grpSpPr>
            <p:grpSp>
              <p:nvGrpSpPr>
                <p:cNvPr id="49168" name="Group 72"/>
                <p:cNvGrpSpPr/>
                <p:nvPr/>
              </p:nvGrpSpPr>
              <p:grpSpPr>
                <a:xfrm>
                  <a:off x="4241" y="3182"/>
                  <a:ext cx="380" cy="282"/>
                  <a:chOff x="4241" y="3182"/>
                  <a:chExt cx="380" cy="282"/>
                </a:xfrm>
              </p:grpSpPr>
              <p:sp>
                <p:nvSpPr>
                  <p:cNvPr id="51" name="Oval 77"/>
                  <p:cNvSpPr>
                    <a:spLocks noChangeArrowheads="1"/>
                  </p:cNvSpPr>
                  <p:nvPr/>
                </p:nvSpPr>
                <p:spPr bwMode="auto">
                  <a:xfrm rot="5400000" flipH="1" flipV="1">
                    <a:off x="4287" y="3169"/>
                    <a:ext cx="282" cy="297"/>
                  </a:xfrm>
                  <a:prstGeom prst="ellipse">
                    <a:avLst/>
                  </a:prstGeom>
                  <a:solidFill>
                    <a:srgbClr val="C0C0C0"/>
                  </a:solidFill>
                  <a:ln w="19050">
                    <a:solidFill>
                      <a:srgbClr val="000000"/>
                    </a:solidFill>
                    <a:round/>
                  </a:ln>
                </p:spPr>
                <p:txBody>
                  <a:bodyPr vert="eaVert"/>
                  <a:lstStyle/>
                  <a:p>
                    <a:pPr marL="0" marR="0" lvl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 typeface="Arial" panose="020B0604020202020204" pitchFamily="34" charset="0"/>
                      <a:buNone/>
                      <a:defRPr/>
                    </a:pPr>
                    <a:endParaRPr kumimoji="0" lang="zh-CN" altLang="en-US" sz="1800" b="1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52" name="Rectangle 78"/>
                  <p:cNvSpPr>
                    <a:spLocks noChangeArrowheads="1"/>
                  </p:cNvSpPr>
                  <p:nvPr/>
                </p:nvSpPr>
                <p:spPr bwMode="auto">
                  <a:xfrm rot="5400000" flipH="1" flipV="1">
                    <a:off x="4399" y="3125"/>
                    <a:ext cx="53" cy="380"/>
                  </a:xfrm>
                  <a:prstGeom prst="rect">
                    <a:avLst/>
                  </a:prstGeom>
                  <a:solidFill>
                    <a:srgbClr val="FFFFFF"/>
                  </a:solidFill>
                  <a:ln w="19050">
                    <a:solidFill>
                      <a:srgbClr val="000000"/>
                    </a:solidFill>
                    <a:miter lim="800000"/>
                  </a:ln>
                </p:spPr>
                <p:txBody>
                  <a:bodyPr vert="eaVert"/>
                  <a:lstStyle/>
                  <a:p>
                    <a:pPr marL="0" marR="0" lvl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 typeface="Arial" panose="020B0604020202020204" pitchFamily="34" charset="0"/>
                      <a:buNone/>
                      <a:defRPr/>
                    </a:pPr>
                    <a:endParaRPr kumimoji="0" lang="zh-CN" altLang="en-US" sz="1800" b="1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cs"/>
                    </a:endParaRPr>
                  </a:p>
                </p:txBody>
              </p:sp>
            </p:grpSp>
            <p:sp>
              <p:nvSpPr>
                <p:cNvPr id="50" name="Oval 79"/>
                <p:cNvSpPr>
                  <a:spLocks noChangeArrowheads="1"/>
                </p:cNvSpPr>
                <p:nvPr/>
              </p:nvSpPr>
              <p:spPr bwMode="auto">
                <a:xfrm rot="5400000" flipH="1" flipV="1">
                  <a:off x="4411" y="3304"/>
                  <a:ext cx="25" cy="26"/>
                </a:xfrm>
                <a:prstGeom prst="ellipse">
                  <a:avLst/>
                </a:prstGeom>
                <a:solidFill>
                  <a:srgbClr val="000000"/>
                </a:solidFill>
                <a:ln w="9525">
                  <a:solidFill>
                    <a:srgbClr val="000000"/>
                  </a:solidFill>
                  <a:round/>
                </a:ln>
              </p:spPr>
              <p:txBody>
                <a:bodyPr vert="eaVert"/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800" b="1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sp>
            <p:nvSpPr>
              <p:cNvPr id="46" name="Line 80"/>
              <p:cNvSpPr>
                <a:spLocks noChangeShapeType="1"/>
              </p:cNvSpPr>
              <p:nvPr/>
            </p:nvSpPr>
            <p:spPr bwMode="auto">
              <a:xfrm flipH="1">
                <a:off x="4410" y="3463"/>
                <a:ext cx="490" cy="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1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47" name="Rectangle 86"/>
              <p:cNvSpPr>
                <a:spLocks noChangeArrowheads="1"/>
              </p:cNvSpPr>
              <p:nvPr/>
            </p:nvSpPr>
            <p:spPr bwMode="auto">
              <a:xfrm flipH="1">
                <a:off x="3702" y="3067"/>
                <a:ext cx="310" cy="25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/>
              <a:lstStyle/>
              <a:p>
                <a:pPr marL="0" marR="0" lvl="0" indent="0" algn="just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r>
                  <a:rPr kumimoji="0" lang="en-US" altLang="zh-CN" sz="2400" b="1" i="1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  <a:sym typeface="+mn-ea"/>
                  </a:rPr>
                  <a:t>F</a:t>
                </a:r>
                <a:r>
                  <a:rPr kumimoji="0" lang="en-US" altLang="zh-CN" sz="2400" b="1" i="0" u="none" strike="noStrike" kern="1200" cap="none" spc="0" normalizeH="0" baseline="-2500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  <a:sym typeface="+mn-ea"/>
                  </a:rPr>
                  <a:t>3</a:t>
                </a:r>
                <a:endParaRPr kumimoji="0" lang="en-US" altLang="zh-CN" sz="2400" b="1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  <a:sym typeface="+mn-ea"/>
                </a:endParaRPr>
              </a:p>
            </p:txBody>
          </p:sp>
          <p:sp>
            <p:nvSpPr>
              <p:cNvPr id="48" name="Rectangle 90"/>
              <p:cNvSpPr>
                <a:spLocks noChangeArrowheads="1"/>
              </p:cNvSpPr>
              <p:nvPr/>
            </p:nvSpPr>
            <p:spPr bwMode="auto">
              <a:xfrm>
                <a:off x="4905" y="3353"/>
                <a:ext cx="196" cy="213"/>
              </a:xfrm>
              <a:prstGeom prst="rect">
                <a:avLst/>
              </a:prstGeom>
              <a:solidFill>
                <a:srgbClr val="FFFFFF"/>
              </a:solidFill>
              <a:ln w="19050">
                <a:solidFill>
                  <a:srgbClr val="000000"/>
                </a:solidFill>
                <a:miter lim="800000"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1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</p:grpSp>
      </p:grpSp>
      <p:grpSp>
        <p:nvGrpSpPr>
          <p:cNvPr id="49175" name="Group 81"/>
          <p:cNvGrpSpPr/>
          <p:nvPr/>
        </p:nvGrpSpPr>
        <p:grpSpPr>
          <a:xfrm>
            <a:off x="3328988" y="3459163"/>
            <a:ext cx="2295525" cy="1473200"/>
            <a:chOff x="2171" y="3067"/>
            <a:chExt cx="1446" cy="928"/>
          </a:xfrm>
        </p:grpSpPr>
        <p:sp>
          <p:nvSpPr>
            <p:cNvPr id="60" name="Rectangle 62"/>
            <p:cNvSpPr>
              <a:spLocks noChangeArrowheads="1"/>
            </p:cNvSpPr>
            <p:nvPr/>
          </p:nvSpPr>
          <p:spPr bwMode="auto">
            <a:xfrm flipH="1">
              <a:off x="2767" y="3748"/>
              <a:ext cx="261" cy="247"/>
            </a:xfrm>
            <a:prstGeom prst="rect">
              <a:avLst/>
            </a:prstGeom>
            <a:noFill/>
            <a:ln w="9525">
              <a:solidFill>
                <a:srgbClr val="FFFFFF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pPr marL="0" marR="0" lvl="0" indent="0" algn="just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  <a:sym typeface="+mn-ea"/>
                </a:rPr>
                <a:t>乙</a:t>
              </a:r>
              <a:endPara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endParaRPr>
            </a:p>
          </p:txBody>
        </p:sp>
        <p:grpSp>
          <p:nvGrpSpPr>
            <p:cNvPr id="49177" name="Group 78"/>
            <p:cNvGrpSpPr/>
            <p:nvPr/>
          </p:nvGrpSpPr>
          <p:grpSpPr>
            <a:xfrm>
              <a:off x="2171" y="3067"/>
              <a:ext cx="1446" cy="596"/>
              <a:chOff x="2171" y="3067"/>
              <a:chExt cx="1446" cy="596"/>
            </a:xfrm>
          </p:grpSpPr>
          <p:sp>
            <p:nvSpPr>
              <p:cNvPr id="62" name="Line 73"/>
              <p:cNvSpPr>
                <a:spLocks noChangeShapeType="1"/>
              </p:cNvSpPr>
              <p:nvPr/>
            </p:nvSpPr>
            <p:spPr bwMode="auto">
              <a:xfrm>
                <a:off x="2993" y="3464"/>
                <a:ext cx="170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1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grpSp>
            <p:nvGrpSpPr>
              <p:cNvPr id="49179" name="Group 48"/>
              <p:cNvGrpSpPr/>
              <p:nvPr/>
            </p:nvGrpSpPr>
            <p:grpSpPr>
              <a:xfrm rot="-5400000" flipH="1" flipV="1">
                <a:off x="2034" y="3466"/>
                <a:ext cx="321" cy="60"/>
                <a:chOff x="7369" y="3110"/>
                <a:chExt cx="2053" cy="211"/>
              </a:xfrm>
            </p:grpSpPr>
            <p:sp>
              <p:nvSpPr>
                <p:cNvPr id="49180" name="Rectangle 49" descr="浅色下对角线"/>
                <p:cNvSpPr/>
                <p:nvPr/>
              </p:nvSpPr>
              <p:spPr>
                <a:xfrm>
                  <a:off x="7372" y="3108"/>
                  <a:ext cx="2021" cy="211"/>
                </a:xfrm>
                <a:prstGeom prst="rect">
                  <a:avLst/>
                </a:prstGeom>
                <a:blipFill rotWithShape="0">
                  <a:blip r:embed="rId3"/>
                </a:blipFill>
                <a:ln w="9525" cap="flat" cmpd="sng">
                  <a:solidFill>
                    <a:srgbClr val="FFFFFF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rot="10800000" vert="eaVert" anchor="t"/>
                <a:lstStyle/>
                <a:p>
                  <a:endParaRPr lang="zh-CN" altLang="en-US" b="1" dirty="0">
                    <a:latin typeface="Times New Roman" panose="02020603050405020304" pitchFamily="18" charset="0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77" name="Line 50" descr="浅色下对角线"/>
                <p:cNvSpPr>
                  <a:spLocks noChangeShapeType="1"/>
                </p:cNvSpPr>
                <p:nvPr/>
              </p:nvSpPr>
              <p:spPr bwMode="auto">
                <a:xfrm flipV="1">
                  <a:off x="7391" y="3112"/>
                  <a:ext cx="2034" cy="0"/>
                </a:xfrm>
                <a:prstGeom prst="line">
                  <a:avLst/>
                </a:prstGeom>
                <a:noFill/>
                <a:ln w="19050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800" b="1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sp>
            <p:nvSpPr>
              <p:cNvPr id="64" name="Line 54"/>
              <p:cNvSpPr>
                <a:spLocks noChangeShapeType="1"/>
              </p:cNvSpPr>
              <p:nvPr/>
            </p:nvSpPr>
            <p:spPr bwMode="auto">
              <a:xfrm rot="5400000" flipH="1" flipV="1">
                <a:off x="2534" y="3289"/>
                <a:ext cx="0" cy="623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1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65" name="Line 56"/>
              <p:cNvSpPr>
                <a:spLocks noChangeShapeType="1"/>
              </p:cNvSpPr>
              <p:nvPr/>
            </p:nvSpPr>
            <p:spPr bwMode="auto">
              <a:xfrm flipH="1">
                <a:off x="2483" y="3322"/>
                <a:ext cx="362" cy="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  <a:tailEnd type="triangle" w="sm" len="lg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1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grpSp>
            <p:nvGrpSpPr>
              <p:cNvPr id="49184" name="Group 57"/>
              <p:cNvGrpSpPr/>
              <p:nvPr/>
            </p:nvGrpSpPr>
            <p:grpSpPr>
              <a:xfrm rot="10800000" flipH="1" flipV="1">
                <a:off x="3023" y="3575"/>
                <a:ext cx="594" cy="59"/>
                <a:chOff x="7369" y="3110"/>
                <a:chExt cx="2053" cy="211"/>
              </a:xfrm>
            </p:grpSpPr>
            <p:sp>
              <p:nvSpPr>
                <p:cNvPr id="74" name="Rectangle 58" descr="浅色下对角线"/>
                <p:cNvSpPr>
                  <a:spLocks noChangeArrowheads="1"/>
                </p:cNvSpPr>
                <p:nvPr/>
              </p:nvSpPr>
              <p:spPr bwMode="auto">
                <a:xfrm>
                  <a:off x="7341" y="3110"/>
                  <a:ext cx="2022" cy="211"/>
                </a:xfrm>
                <a:prstGeom prst="rect">
                  <a:avLst/>
                </a:prstGeom>
                <a:pattFill prst="ltDnDiag">
                  <a:fgClr>
                    <a:srgbClr val="000000"/>
                  </a:fgClr>
                  <a:bgClr>
                    <a:srgbClr val="FFFFFF"/>
                  </a:bgClr>
                </a:pattFill>
                <a:ln w="9525">
                  <a:solidFill>
                    <a:srgbClr val="FFFFFF"/>
                  </a:solidFill>
                  <a:miter lim="800000"/>
                </a:ln>
              </p:spPr>
              <p:txBody>
                <a:bodyPr/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800" b="1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75" name="Line 59" descr="浅色下对角线"/>
                <p:cNvSpPr>
                  <a:spLocks noChangeShapeType="1"/>
                </p:cNvSpPr>
                <p:nvPr/>
              </p:nvSpPr>
              <p:spPr bwMode="auto">
                <a:xfrm flipV="1">
                  <a:off x="7359" y="3128"/>
                  <a:ext cx="2036" cy="0"/>
                </a:xfrm>
                <a:prstGeom prst="line">
                  <a:avLst/>
                </a:prstGeom>
                <a:noFill/>
                <a:ln w="19050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800" b="1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sp>
            <p:nvSpPr>
              <p:cNvPr id="67" name="Rectangle 60"/>
              <p:cNvSpPr>
                <a:spLocks noChangeArrowheads="1"/>
              </p:cNvSpPr>
              <p:nvPr/>
            </p:nvSpPr>
            <p:spPr bwMode="auto">
              <a:xfrm>
                <a:off x="3166" y="3361"/>
                <a:ext cx="196" cy="213"/>
              </a:xfrm>
              <a:prstGeom prst="rect">
                <a:avLst/>
              </a:prstGeom>
              <a:solidFill>
                <a:srgbClr val="FFFFFF"/>
              </a:solidFill>
              <a:ln w="19050">
                <a:solidFill>
                  <a:srgbClr val="000000"/>
                </a:solidFill>
                <a:miter lim="800000"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1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68" name="Rectangle 61"/>
              <p:cNvSpPr>
                <a:spLocks noChangeArrowheads="1"/>
              </p:cNvSpPr>
              <p:nvPr/>
            </p:nvSpPr>
            <p:spPr bwMode="auto">
              <a:xfrm flipH="1">
                <a:off x="2341" y="3067"/>
                <a:ext cx="240" cy="25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/>
              <a:lstStyle/>
              <a:p>
                <a:pPr marL="0" marR="0" lvl="0" indent="0" algn="just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r>
                  <a:rPr kumimoji="0" lang="en-US" altLang="zh-CN" sz="2400" b="1" i="1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  <a:sym typeface="+mn-ea"/>
                  </a:rPr>
                  <a:t>F</a:t>
                </a:r>
                <a:r>
                  <a:rPr kumimoji="0" lang="en-US" altLang="zh-CN" sz="2400" b="1" i="0" u="none" strike="noStrike" kern="1200" cap="none" spc="0" normalizeH="0" baseline="-2500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  <a:sym typeface="+mn-ea"/>
                  </a:rPr>
                  <a:t>2</a:t>
                </a:r>
                <a:endParaRPr kumimoji="0" lang="en-US" altLang="zh-CN" sz="2400" b="1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  <a:sym typeface="+mn-ea"/>
                </a:endParaRPr>
              </a:p>
            </p:txBody>
          </p:sp>
          <p:grpSp>
            <p:nvGrpSpPr>
              <p:cNvPr id="49189" name="Group 71"/>
              <p:cNvGrpSpPr/>
              <p:nvPr/>
            </p:nvGrpSpPr>
            <p:grpSpPr>
              <a:xfrm>
                <a:off x="2653" y="3322"/>
                <a:ext cx="369" cy="282"/>
                <a:chOff x="2568" y="3322"/>
                <a:chExt cx="369" cy="282"/>
              </a:xfrm>
            </p:grpSpPr>
            <p:grpSp>
              <p:nvGrpSpPr>
                <p:cNvPr id="49190" name="Group 70"/>
                <p:cNvGrpSpPr/>
                <p:nvPr/>
              </p:nvGrpSpPr>
              <p:grpSpPr>
                <a:xfrm>
                  <a:off x="2568" y="3322"/>
                  <a:ext cx="369" cy="282"/>
                  <a:chOff x="2568" y="3322"/>
                  <a:chExt cx="369" cy="282"/>
                </a:xfrm>
              </p:grpSpPr>
              <p:sp>
                <p:nvSpPr>
                  <p:cNvPr id="49191" name="Oval 77"/>
                  <p:cNvSpPr/>
                  <p:nvPr/>
                </p:nvSpPr>
                <p:spPr>
                  <a:xfrm rot="-5400000" flipV="1">
                    <a:off x="2603" y="3308"/>
                    <a:ext cx="282" cy="297"/>
                  </a:xfrm>
                  <a:prstGeom prst="ellipse">
                    <a:avLst/>
                  </a:prstGeom>
                  <a:solidFill>
                    <a:srgbClr val="C0C0C0"/>
                  </a:solidFill>
                  <a:ln w="19050" cap="flat" cmpd="sng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 rot="10800000" vert="eaVert" anchor="t"/>
                  <a:lstStyle/>
                  <a:p>
                    <a:endParaRPr lang="zh-CN" altLang="en-US" b="1" dirty="0">
                      <a:latin typeface="Times New Roman" panose="02020603050405020304" pitchFamily="18" charset="0"/>
                      <a:ea typeface="黑体" panose="02010609060101010101" pitchFamily="49" charset="-122"/>
                    </a:endParaRPr>
                  </a:p>
                </p:txBody>
              </p:sp>
              <p:sp>
                <p:nvSpPr>
                  <p:cNvPr id="49192" name="Rectangle 78"/>
                  <p:cNvSpPr/>
                  <p:nvPr/>
                </p:nvSpPr>
                <p:spPr>
                  <a:xfrm rot="-5400000" flipV="1">
                    <a:off x="2718" y="3274"/>
                    <a:ext cx="54" cy="369"/>
                  </a:xfrm>
                  <a:prstGeom prst="rect">
                    <a:avLst/>
                  </a:prstGeom>
                  <a:solidFill>
                    <a:srgbClr val="FFFFFF"/>
                  </a:solidFill>
                  <a:ln w="19050" cap="flat" cmpd="sng">
                    <a:solidFill>
                      <a:srgbClr val="000000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rot="10800000" vert="eaVert" anchor="t"/>
                  <a:lstStyle/>
                  <a:p>
                    <a:endParaRPr lang="zh-CN" altLang="en-US" b="1" dirty="0">
                      <a:latin typeface="Times New Roman" panose="02020603050405020304" pitchFamily="18" charset="0"/>
                      <a:ea typeface="黑体" panose="02010609060101010101" pitchFamily="49" charset="-122"/>
                    </a:endParaRPr>
                  </a:p>
                </p:txBody>
              </p:sp>
            </p:grpSp>
            <p:sp>
              <p:nvSpPr>
                <p:cNvPr id="49193" name="Oval 79"/>
                <p:cNvSpPr/>
                <p:nvPr/>
              </p:nvSpPr>
              <p:spPr>
                <a:xfrm rot="-5400000" flipV="1">
                  <a:off x="2741" y="3446"/>
                  <a:ext cx="25" cy="26"/>
                </a:xfrm>
                <a:prstGeom prst="ellipse">
                  <a:avLst/>
                </a:prstGeom>
                <a:solidFill>
                  <a:srgbClr val="000000"/>
                </a:solidFill>
                <a:ln w="1905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rot="10800000" vert="eaVert" anchor="t"/>
                <a:lstStyle/>
                <a:p>
                  <a:endParaRPr lang="zh-CN" altLang="en-US" b="1" dirty="0">
                    <a:latin typeface="Times New Roman" panose="02020603050405020304" pitchFamily="18" charset="0"/>
                    <a:ea typeface="黑体" panose="02010609060101010101" pitchFamily="49" charset="-122"/>
                  </a:endParaRPr>
                </a:p>
              </p:txBody>
            </p:sp>
          </p:grpSp>
        </p:grpSp>
      </p:grpSp>
      <p:grpSp>
        <p:nvGrpSpPr>
          <p:cNvPr id="49194" name="Group 80"/>
          <p:cNvGrpSpPr/>
          <p:nvPr/>
        </p:nvGrpSpPr>
        <p:grpSpPr>
          <a:xfrm>
            <a:off x="539750" y="3459163"/>
            <a:ext cx="2160588" cy="1473200"/>
            <a:chOff x="414" y="3067"/>
            <a:chExt cx="1361" cy="928"/>
          </a:xfrm>
        </p:grpSpPr>
        <p:sp>
          <p:nvSpPr>
            <p:cNvPr id="79" name="Rectangle 47"/>
            <p:cNvSpPr>
              <a:spLocks noChangeArrowheads="1"/>
            </p:cNvSpPr>
            <p:nvPr/>
          </p:nvSpPr>
          <p:spPr bwMode="auto">
            <a:xfrm flipH="1">
              <a:off x="1094" y="3748"/>
              <a:ext cx="285" cy="247"/>
            </a:xfrm>
            <a:prstGeom prst="rect">
              <a:avLst/>
            </a:prstGeom>
            <a:noFill/>
            <a:ln w="9525">
              <a:solidFill>
                <a:srgbClr val="FFFFFF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pPr marL="0" marR="0" lvl="0" indent="0" algn="just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  <a:sym typeface="+mn-ea"/>
                </a:rPr>
                <a:t>甲</a:t>
              </a:r>
              <a:endPara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endParaRPr>
            </a:p>
          </p:txBody>
        </p:sp>
        <p:grpSp>
          <p:nvGrpSpPr>
            <p:cNvPr id="49196" name="Group 77"/>
            <p:cNvGrpSpPr/>
            <p:nvPr/>
          </p:nvGrpSpPr>
          <p:grpSpPr>
            <a:xfrm>
              <a:off x="414" y="3067"/>
              <a:ext cx="1361" cy="595"/>
              <a:chOff x="612" y="3039"/>
              <a:chExt cx="1361" cy="595"/>
            </a:xfrm>
          </p:grpSpPr>
          <p:grpSp>
            <p:nvGrpSpPr>
              <p:cNvPr id="49197" name="Group 34"/>
              <p:cNvGrpSpPr/>
              <p:nvPr/>
            </p:nvGrpSpPr>
            <p:grpSpPr>
              <a:xfrm>
                <a:off x="612" y="3181"/>
                <a:ext cx="60" cy="320"/>
                <a:chOff x="1494" y="10746"/>
                <a:chExt cx="135" cy="520"/>
              </a:xfrm>
            </p:grpSpPr>
            <p:sp>
              <p:nvSpPr>
                <p:cNvPr id="49198" name="Rectangle 35" descr="浅色下对角线"/>
                <p:cNvSpPr/>
                <p:nvPr/>
              </p:nvSpPr>
              <p:spPr>
                <a:xfrm rot="-5400000" flipH="1" flipV="1">
                  <a:off x="1298" y="10929"/>
                  <a:ext cx="514" cy="135"/>
                </a:xfrm>
                <a:prstGeom prst="rect">
                  <a:avLst/>
                </a:prstGeom>
                <a:blipFill rotWithShape="0">
                  <a:blip r:embed="rId3"/>
                </a:blipFill>
                <a:ln w="9525" cap="flat" cmpd="sng">
                  <a:solidFill>
                    <a:srgbClr val="FFFFFF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rot="10800000" vert="eaVert" anchor="t"/>
                <a:lstStyle/>
                <a:p>
                  <a:endParaRPr lang="zh-CN" altLang="en-US" b="1" dirty="0">
                    <a:latin typeface="Times New Roman" panose="02020603050405020304" pitchFamily="18" charset="0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95" name="Line 36" descr="浅色下对角线"/>
                <p:cNvSpPr>
                  <a:spLocks noChangeShapeType="1"/>
                </p:cNvSpPr>
                <p:nvPr/>
              </p:nvSpPr>
              <p:spPr bwMode="auto">
                <a:xfrm rot="16200000" flipH="1">
                  <a:off x="1361" y="11002"/>
                  <a:ext cx="517" cy="0"/>
                </a:xfrm>
                <a:prstGeom prst="line">
                  <a:avLst/>
                </a:prstGeom>
                <a:noFill/>
                <a:ln w="19050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800" b="1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sp>
            <p:nvSpPr>
              <p:cNvPr id="82" name="Line 37"/>
              <p:cNvSpPr>
                <a:spLocks noChangeShapeType="1"/>
              </p:cNvSpPr>
              <p:nvPr/>
            </p:nvSpPr>
            <p:spPr bwMode="auto">
              <a:xfrm rot="16200000" flipH="1">
                <a:off x="1276" y="3164"/>
                <a:ext cx="0" cy="589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1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83" name="Line 43"/>
              <p:cNvSpPr>
                <a:spLocks noChangeShapeType="1"/>
              </p:cNvSpPr>
              <p:nvPr/>
            </p:nvSpPr>
            <p:spPr bwMode="auto">
              <a:xfrm>
                <a:off x="995" y="3179"/>
                <a:ext cx="304" cy="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  <a:tailEnd type="triangle" w="sm" len="lg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1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84" name="Rectangle 44" descr="浅色下对角线"/>
              <p:cNvSpPr>
                <a:spLocks noChangeArrowheads="1"/>
              </p:cNvSpPr>
              <p:nvPr/>
            </p:nvSpPr>
            <p:spPr bwMode="auto">
              <a:xfrm rot="10800000" flipH="1" flipV="1">
                <a:off x="1357" y="3569"/>
                <a:ext cx="616" cy="65"/>
              </a:xfrm>
              <a:prstGeom prst="rect">
                <a:avLst/>
              </a:prstGeom>
              <a:pattFill prst="ltDnDiag">
                <a:fgClr>
                  <a:srgbClr val="000000"/>
                </a:fgClr>
                <a:bgClr>
                  <a:srgbClr val="FFFFFF"/>
                </a:bgClr>
              </a:pattFill>
              <a:ln w="9525">
                <a:solidFill>
                  <a:srgbClr val="FFFFFF"/>
                </a:solidFill>
                <a:miter lim="800000"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1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85" name="Line 45" descr="浅色下对角线"/>
              <p:cNvSpPr>
                <a:spLocks noChangeShapeType="1"/>
              </p:cNvSpPr>
              <p:nvPr/>
            </p:nvSpPr>
            <p:spPr bwMode="auto">
              <a:xfrm rot="10800000" flipH="1" flipV="1">
                <a:off x="1361" y="3571"/>
                <a:ext cx="555" cy="6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1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86" name="Rectangle 46"/>
              <p:cNvSpPr>
                <a:spLocks noChangeArrowheads="1"/>
              </p:cNvSpPr>
              <p:nvPr/>
            </p:nvSpPr>
            <p:spPr bwMode="auto">
              <a:xfrm>
                <a:off x="1578" y="3351"/>
                <a:ext cx="196" cy="213"/>
              </a:xfrm>
              <a:prstGeom prst="rect">
                <a:avLst/>
              </a:prstGeom>
              <a:solidFill>
                <a:srgbClr val="FFFFFF"/>
              </a:solidFill>
              <a:ln w="19050">
                <a:solidFill>
                  <a:srgbClr val="000000"/>
                </a:solidFill>
                <a:miter lim="800000"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1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87" name="Rectangle 85"/>
              <p:cNvSpPr>
                <a:spLocks noChangeArrowheads="1"/>
              </p:cNvSpPr>
              <p:nvPr/>
            </p:nvSpPr>
            <p:spPr bwMode="auto">
              <a:xfrm flipH="1">
                <a:off x="1321" y="3039"/>
                <a:ext cx="342" cy="198"/>
              </a:xfrm>
              <a:prstGeom prst="rect">
                <a:avLst/>
              </a:prstGeom>
              <a:noFill/>
              <a:ln w="9525">
                <a:solidFill>
                  <a:srgbClr val="FFFFFF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lIns="0" tIns="0" rIns="0" bIns="0"/>
              <a:lstStyle/>
              <a:p>
                <a:pPr marL="0" marR="0" lvl="0" indent="0" algn="just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r>
                  <a:rPr kumimoji="0" lang="en-US" altLang="zh-CN" sz="2400" b="1" i="1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  <a:sym typeface="+mn-ea"/>
                  </a:rPr>
                  <a:t>F</a:t>
                </a:r>
                <a:r>
                  <a:rPr kumimoji="0" lang="en-US" altLang="zh-CN" sz="2400" b="1" i="0" u="none" strike="noStrike" kern="1200" cap="none" spc="0" normalizeH="0" baseline="-2500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  <a:sym typeface="+mn-ea"/>
                  </a:rPr>
                  <a:t>1</a:t>
                </a:r>
                <a:endParaRPr kumimoji="0" lang="en-US" altLang="zh-CN" sz="2400" b="1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  <a:sym typeface="+mn-ea"/>
                </a:endParaRPr>
              </a:p>
            </p:txBody>
          </p:sp>
          <p:grpSp>
            <p:nvGrpSpPr>
              <p:cNvPr id="49206" name="Group 76"/>
              <p:cNvGrpSpPr/>
              <p:nvPr/>
            </p:nvGrpSpPr>
            <p:grpSpPr>
              <a:xfrm>
                <a:off x="782" y="3181"/>
                <a:ext cx="375" cy="282"/>
                <a:chOff x="782" y="3181"/>
                <a:chExt cx="375" cy="282"/>
              </a:xfrm>
            </p:grpSpPr>
            <p:grpSp>
              <p:nvGrpSpPr>
                <p:cNvPr id="49207" name="Group 69"/>
                <p:cNvGrpSpPr/>
                <p:nvPr/>
              </p:nvGrpSpPr>
              <p:grpSpPr>
                <a:xfrm>
                  <a:off x="782" y="3181"/>
                  <a:ext cx="375" cy="282"/>
                  <a:chOff x="782" y="3181"/>
                  <a:chExt cx="375" cy="282"/>
                </a:xfrm>
              </p:grpSpPr>
              <p:sp>
                <p:nvSpPr>
                  <p:cNvPr id="92" name="Oval 77"/>
                  <p:cNvSpPr>
                    <a:spLocks noChangeArrowheads="1"/>
                  </p:cNvSpPr>
                  <p:nvPr/>
                </p:nvSpPr>
                <p:spPr bwMode="auto">
                  <a:xfrm rot="5400000" flipH="1" flipV="1">
                    <a:off x="825" y="3169"/>
                    <a:ext cx="282" cy="297"/>
                  </a:xfrm>
                  <a:prstGeom prst="ellipse">
                    <a:avLst/>
                  </a:prstGeom>
                  <a:solidFill>
                    <a:srgbClr val="C0C0C0"/>
                  </a:solidFill>
                  <a:ln w="19050">
                    <a:solidFill>
                      <a:srgbClr val="000000"/>
                    </a:solidFill>
                    <a:round/>
                  </a:ln>
                </p:spPr>
                <p:txBody>
                  <a:bodyPr vert="eaVert"/>
                  <a:lstStyle/>
                  <a:p>
                    <a:pPr marL="0" marR="0" lvl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 typeface="Arial" panose="020B0604020202020204" pitchFamily="34" charset="0"/>
                      <a:buNone/>
                      <a:defRPr/>
                    </a:pPr>
                    <a:endParaRPr kumimoji="0" lang="zh-CN" altLang="en-US" sz="1800" b="1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93" name="Rectangle 78"/>
                  <p:cNvSpPr>
                    <a:spLocks noChangeArrowheads="1"/>
                  </p:cNvSpPr>
                  <p:nvPr/>
                </p:nvSpPr>
                <p:spPr bwMode="auto">
                  <a:xfrm rot="5400000" flipH="1" flipV="1">
                    <a:off x="937" y="3132"/>
                    <a:ext cx="54" cy="375"/>
                  </a:xfrm>
                  <a:prstGeom prst="rect">
                    <a:avLst/>
                  </a:prstGeom>
                  <a:solidFill>
                    <a:srgbClr val="FFFFFF"/>
                  </a:solidFill>
                  <a:ln w="19050">
                    <a:solidFill>
                      <a:srgbClr val="000000"/>
                    </a:solidFill>
                    <a:miter lim="800000"/>
                  </a:ln>
                </p:spPr>
                <p:txBody>
                  <a:bodyPr vert="eaVert"/>
                  <a:lstStyle/>
                  <a:p>
                    <a:pPr marL="0" marR="0" lvl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 typeface="Arial" panose="020B0604020202020204" pitchFamily="34" charset="0"/>
                      <a:buNone/>
                      <a:defRPr/>
                    </a:pPr>
                    <a:endParaRPr kumimoji="0" lang="zh-CN" altLang="en-US" sz="1800" b="1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cs"/>
                    </a:endParaRPr>
                  </a:p>
                </p:txBody>
              </p:sp>
            </p:grpSp>
            <p:sp>
              <p:nvSpPr>
                <p:cNvPr id="91" name="Oval 79"/>
                <p:cNvSpPr>
                  <a:spLocks noChangeArrowheads="1"/>
                </p:cNvSpPr>
                <p:nvPr/>
              </p:nvSpPr>
              <p:spPr bwMode="auto">
                <a:xfrm rot="5400000" flipH="1" flipV="1">
                  <a:off x="951" y="3303"/>
                  <a:ext cx="25" cy="26"/>
                </a:xfrm>
                <a:prstGeom prst="ellipse">
                  <a:avLst/>
                </a:prstGeom>
                <a:solidFill>
                  <a:srgbClr val="000000"/>
                </a:solidFill>
                <a:ln w="9525">
                  <a:solidFill>
                    <a:srgbClr val="000000"/>
                  </a:solidFill>
                  <a:round/>
                </a:ln>
              </p:spPr>
              <p:txBody>
                <a:bodyPr vert="eaVert"/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1800" b="1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sp>
            <p:nvSpPr>
              <p:cNvPr id="89" name="Line 74"/>
              <p:cNvSpPr>
                <a:spLocks noChangeShapeType="1"/>
              </p:cNvSpPr>
              <p:nvPr/>
            </p:nvSpPr>
            <p:spPr bwMode="auto">
              <a:xfrm>
                <a:off x="669" y="3322"/>
                <a:ext cx="113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1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</p:grpSp>
      </p:grpSp>
      <p:grpSp>
        <p:nvGrpSpPr>
          <p:cNvPr id="9" name="组合 8"/>
          <p:cNvGrpSpPr/>
          <p:nvPr/>
        </p:nvGrpSpPr>
        <p:grpSpPr>
          <a:xfrm>
            <a:off x="2208213" y="3851275"/>
            <a:ext cx="915987" cy="523875"/>
            <a:chOff x="2208216" y="3851930"/>
            <a:chExt cx="915639" cy="523220"/>
          </a:xfrm>
        </p:grpSpPr>
        <p:cxnSp>
          <p:nvCxnSpPr>
            <p:cNvPr id="49213" name="直接箭头连接符 4"/>
            <p:cNvCxnSpPr/>
            <p:nvPr/>
          </p:nvCxnSpPr>
          <p:spPr>
            <a:xfrm>
              <a:off x="2208216" y="4132919"/>
              <a:ext cx="492125" cy="0"/>
            </a:xfrm>
            <a:prstGeom prst="straightConnector1">
              <a:avLst/>
            </a:prstGeom>
            <a:ln w="19050" cap="flat" cmpd="sng">
              <a:solidFill>
                <a:srgbClr val="FF0000"/>
              </a:solidFill>
              <a:prstDash val="solid"/>
              <a:round/>
              <a:headEnd type="none" w="med" len="med"/>
              <a:tailEnd type="triangle" w="med" len="med"/>
            </a:ln>
          </p:spPr>
        </p:cxnSp>
        <p:sp>
          <p:nvSpPr>
            <p:cNvPr id="49214" name="TextBox 5"/>
            <p:cNvSpPr txBox="1"/>
            <p:nvPr/>
          </p:nvSpPr>
          <p:spPr>
            <a:xfrm>
              <a:off x="2700154" y="3851930"/>
              <a:ext cx="423701" cy="52322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r>
                <a:rPr lang="en-US" altLang="zh-CN" sz="2800" b="1" i="1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F</a:t>
              </a:r>
              <a:endParaRPr lang="zh-CN" altLang="en-US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3979863" y="3186113"/>
            <a:ext cx="542925" cy="687387"/>
            <a:chOff x="1944295" y="3237840"/>
            <a:chExt cx="542845" cy="687909"/>
          </a:xfrm>
        </p:grpSpPr>
        <p:sp>
          <p:nvSpPr>
            <p:cNvPr id="49216" name="TextBox 98"/>
            <p:cNvSpPr txBox="1"/>
            <p:nvPr/>
          </p:nvSpPr>
          <p:spPr>
            <a:xfrm>
              <a:off x="2063339" y="3371291"/>
              <a:ext cx="423801" cy="52427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r>
                <a:rPr lang="en-US" altLang="zh-CN" sz="2800" b="1" i="1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F</a:t>
              </a:r>
              <a:endParaRPr lang="zh-CN" altLang="en-US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graphicFrame>
          <p:nvGraphicFramePr>
            <p:cNvPr id="49217" name="对象 6"/>
            <p:cNvGraphicFramePr>
              <a:graphicFrameLocks noChangeAspect="1"/>
            </p:cNvGraphicFramePr>
            <p:nvPr/>
          </p:nvGraphicFramePr>
          <p:xfrm>
            <a:off x="1944295" y="3237840"/>
            <a:ext cx="257966" cy="68790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1506" r:id="rId4" imgW="152400" imgH="405765" progId="Equation.DSMT4">
                    <p:embed/>
                  </p:oleObj>
                </mc:Choice>
                <mc:Fallback>
                  <p:oleObj r:id="rId4" imgW="152400" imgH="405765" progId="Equation.DSMT4">
                    <p:embed/>
                    <p:pic>
                      <p:nvPicPr>
                        <p:cNvPr id="0" name="图片 3092"/>
                        <p:cNvPicPr/>
                        <p:nvPr/>
                      </p:nvPicPr>
                      <p:blipFill>
                        <a:blip r:embed="rId5"/>
                        <a:stretch>
                          <a:fillRect/>
                        </a:stretch>
                      </p:blipFill>
                      <p:spPr>
                        <a:xfrm>
                          <a:off x="1944295" y="3237840"/>
                          <a:ext cx="257966" cy="687909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103" name="组合 102"/>
          <p:cNvGrpSpPr/>
          <p:nvPr/>
        </p:nvGrpSpPr>
        <p:grpSpPr>
          <a:xfrm>
            <a:off x="5064125" y="3798888"/>
            <a:ext cx="915988" cy="523875"/>
            <a:chOff x="2208216" y="3851930"/>
            <a:chExt cx="915639" cy="523220"/>
          </a:xfrm>
        </p:grpSpPr>
        <p:cxnSp>
          <p:nvCxnSpPr>
            <p:cNvPr id="49219" name="直接箭头连接符 103"/>
            <p:cNvCxnSpPr/>
            <p:nvPr/>
          </p:nvCxnSpPr>
          <p:spPr>
            <a:xfrm>
              <a:off x="2208216" y="4132919"/>
              <a:ext cx="492125" cy="0"/>
            </a:xfrm>
            <a:prstGeom prst="straightConnector1">
              <a:avLst/>
            </a:prstGeom>
            <a:ln w="19050" cap="flat" cmpd="sng">
              <a:solidFill>
                <a:srgbClr val="FF0000"/>
              </a:solidFill>
              <a:prstDash val="solid"/>
              <a:round/>
              <a:headEnd type="none" w="med" len="med"/>
              <a:tailEnd type="triangle" w="med" len="med"/>
            </a:ln>
          </p:spPr>
        </p:cxnSp>
        <p:sp>
          <p:nvSpPr>
            <p:cNvPr id="49220" name="TextBox 104"/>
            <p:cNvSpPr txBox="1"/>
            <p:nvPr/>
          </p:nvSpPr>
          <p:spPr>
            <a:xfrm>
              <a:off x="2700153" y="3851930"/>
              <a:ext cx="423702" cy="52322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r>
                <a:rPr lang="en-US" altLang="zh-CN" sz="2800" b="1" i="1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F</a:t>
              </a:r>
              <a:endParaRPr lang="zh-CN" altLang="en-US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  <p:sp>
        <p:nvSpPr>
          <p:cNvPr id="106" name="TextBox 105"/>
          <p:cNvSpPr txBox="1"/>
          <p:nvPr/>
        </p:nvSpPr>
        <p:spPr>
          <a:xfrm>
            <a:off x="1898650" y="3422650"/>
            <a:ext cx="422275" cy="5238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F</a:t>
            </a:r>
            <a:endParaRPr lang="zh-CN" altLang="en-US" sz="2800" b="1" i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grpSp>
        <p:nvGrpSpPr>
          <p:cNvPr id="107" name="组合 106"/>
          <p:cNvGrpSpPr/>
          <p:nvPr/>
        </p:nvGrpSpPr>
        <p:grpSpPr>
          <a:xfrm>
            <a:off x="7824788" y="3813175"/>
            <a:ext cx="915987" cy="522288"/>
            <a:chOff x="2208216" y="3851930"/>
            <a:chExt cx="915639" cy="523220"/>
          </a:xfrm>
        </p:grpSpPr>
        <p:cxnSp>
          <p:nvCxnSpPr>
            <p:cNvPr id="49223" name="直接箭头连接符 107"/>
            <p:cNvCxnSpPr/>
            <p:nvPr/>
          </p:nvCxnSpPr>
          <p:spPr>
            <a:xfrm>
              <a:off x="2208216" y="4132919"/>
              <a:ext cx="492125" cy="0"/>
            </a:xfrm>
            <a:prstGeom prst="straightConnector1">
              <a:avLst/>
            </a:prstGeom>
            <a:ln w="19050" cap="flat" cmpd="sng">
              <a:solidFill>
                <a:srgbClr val="FF0000"/>
              </a:solidFill>
              <a:prstDash val="solid"/>
              <a:round/>
              <a:headEnd type="none" w="med" len="med"/>
              <a:tailEnd type="triangle" w="med" len="med"/>
            </a:ln>
          </p:spPr>
        </p:cxnSp>
        <p:sp>
          <p:nvSpPr>
            <p:cNvPr id="49224" name="TextBox 108"/>
            <p:cNvSpPr txBox="1"/>
            <p:nvPr/>
          </p:nvSpPr>
          <p:spPr>
            <a:xfrm>
              <a:off x="2700154" y="3851930"/>
              <a:ext cx="423701" cy="52322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r>
                <a:rPr lang="en-US" altLang="zh-CN" sz="2800" b="1" i="1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F</a:t>
              </a:r>
              <a:endParaRPr lang="zh-CN" altLang="en-US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  <p:sp>
        <p:nvSpPr>
          <p:cNvPr id="111" name="TextBox 110"/>
          <p:cNvSpPr txBox="1"/>
          <p:nvPr/>
        </p:nvSpPr>
        <p:spPr>
          <a:xfrm>
            <a:off x="6018213" y="3384550"/>
            <a:ext cx="601662" cy="52228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F</a:t>
            </a:r>
            <a:endParaRPr lang="zh-CN" altLang="en-US" sz="2800" b="1" i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106" grpId="0"/>
      <p:bldP spid="111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7" name="Picture 7" descr="E:\罗梦\2017春下\人八物下\人八物导学案（下）\HZX12-X.T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6113" y="3348038"/>
            <a:ext cx="7516812" cy="17097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396875" y="341313"/>
            <a:ext cx="7934325" cy="31921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n-cs"/>
                <a:sym typeface="+mn-ea"/>
              </a:rPr>
              <a:t>6.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n-cs"/>
                <a:sym typeface="+mn-ea"/>
              </a:rPr>
              <a:t>一辆汽车不小心陷进了泥潭中，按如图所示的甲、乙两种方法安装滑轮，均可将汽车从泥潭中拉出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n-cs"/>
                <a:sym typeface="+mn-ea"/>
              </a:rPr>
              <a:t>.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n-cs"/>
                <a:sym typeface="+mn-ea"/>
              </a:rPr>
              <a:t>如果汽车的动力比阻力小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n-cs"/>
                <a:sym typeface="+mn-ea"/>
              </a:rPr>
              <a:t>800N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n-cs"/>
                <a:sym typeface="+mn-ea"/>
              </a:rPr>
              <a:t>，则甲图中人拉动汽车的拉力至少为</a:t>
            </a:r>
            <a:r>
              <a:rPr kumimoji="0" lang="zh-CN" altLang="en-US" sz="2800" b="1" i="0" u="sng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n-cs"/>
                <a:sym typeface="+mn-ea"/>
              </a:rPr>
              <a:t>   </a:t>
            </a:r>
            <a:r>
              <a:rPr kumimoji="0" lang="en-US" altLang="zh-CN" sz="2800" b="1" i="0" u="sng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n-cs"/>
                <a:sym typeface="+mn-ea"/>
              </a:rPr>
              <a:t>    </a:t>
            </a:r>
            <a:r>
              <a:rPr kumimoji="0" lang="zh-CN" altLang="en-US" sz="2800" b="1" i="0" u="sng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n-cs"/>
                <a:sym typeface="+mn-ea"/>
              </a:rPr>
              <a:t>   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n-cs"/>
                <a:sym typeface="+mn-ea"/>
              </a:rPr>
              <a:t>N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n-cs"/>
                <a:sym typeface="+mn-ea"/>
              </a:rPr>
              <a:t>，乙图中人拉动汽车的拉力至少为</a:t>
            </a:r>
            <a:r>
              <a:rPr kumimoji="0" lang="en-US" altLang="zh-CN" sz="2800" b="1" i="0" u="sng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n-cs"/>
                <a:sym typeface="+mn-ea"/>
              </a:rPr>
              <a:t>          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n-cs"/>
                <a:sym typeface="+mn-ea"/>
              </a:rPr>
              <a:t>N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n-cs"/>
                <a:sym typeface="+mn-ea"/>
              </a:rPr>
              <a:t>，其中比较省力的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j-ea"/>
              <a:cs typeface="+mn-cs"/>
              <a:sym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1" i="0" u="sng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n-cs"/>
                <a:sym typeface="+mn-ea"/>
              </a:rPr>
              <a:t>          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n-cs"/>
                <a:sym typeface="+mn-ea"/>
              </a:rPr>
              <a:t>是图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n-cs"/>
                <a:sym typeface="+mn-ea"/>
              </a:rPr>
              <a:t>.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n-cs"/>
                <a:sym typeface="+mn-ea"/>
              </a:rPr>
              <a:t>（绳与滑轮间的摩擦不计）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192588" y="1911350"/>
            <a:ext cx="723900" cy="5238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800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067050" y="2409825"/>
            <a:ext cx="723900" cy="5238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400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88963" y="2897188"/>
            <a:ext cx="544512" cy="52228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乙</a:t>
            </a:r>
          </a:p>
        </p:txBody>
      </p:sp>
      <p:sp>
        <p:nvSpPr>
          <p:cNvPr id="50182" name="文本框 1"/>
          <p:cNvSpPr txBox="1"/>
          <p:nvPr/>
        </p:nvSpPr>
        <p:spPr>
          <a:xfrm>
            <a:off x="3238500" y="3629025"/>
            <a:ext cx="603250" cy="5175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甲</a:t>
            </a:r>
          </a:p>
        </p:txBody>
      </p:sp>
      <p:sp>
        <p:nvSpPr>
          <p:cNvPr id="50183" name="文本框 6"/>
          <p:cNvSpPr txBox="1"/>
          <p:nvPr/>
        </p:nvSpPr>
        <p:spPr>
          <a:xfrm>
            <a:off x="6705600" y="3629025"/>
            <a:ext cx="623888" cy="5175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乙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8" descr="E:\罗梦\2017春下\人八物下\WL_8X 在 pc-7 上 在 pc-13 上\resource\8x122\jpg\08204001.jpg"/>
          <p:cNvPicPr>
            <a:picLocks noChangeAspect="1"/>
          </p:cNvPicPr>
          <p:nvPr/>
        </p:nvPicPr>
        <p:blipFill>
          <a:blip r:embed="rId2"/>
          <a:srcRect t="3020"/>
          <a:stretch>
            <a:fillRect/>
          </a:stretch>
        </p:blipFill>
        <p:spPr>
          <a:xfrm>
            <a:off x="257175" y="873125"/>
            <a:ext cx="2833688" cy="41370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" name="TextBox 36"/>
          <p:cNvSpPr txBox="1">
            <a:spLocks noChangeArrowheads="1"/>
          </p:cNvSpPr>
          <p:nvPr/>
        </p:nvSpPr>
        <p:spPr bwMode="auto">
          <a:xfrm>
            <a:off x="3687763" y="1098550"/>
            <a:ext cx="4865688" cy="1125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  <a:sym typeface="+mn-ea"/>
              </a:rPr>
              <a:t>        升国旗时，旗手缓缓向下拉绳子，国旗就会徐徐上升。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黑体" panose="02010609060101010101" pitchFamily="49" charset="-122"/>
              <a:cs typeface="+mn-cs"/>
              <a:sym typeface="+mn-ea"/>
            </a:endParaRPr>
          </a:p>
        </p:txBody>
      </p:sp>
      <p:sp>
        <p:nvSpPr>
          <p:cNvPr id="13" name="TextBox 12"/>
          <p:cNvSpPr txBox="1"/>
          <p:nvPr/>
        </p:nvSpPr>
        <p:spPr bwMode="auto">
          <a:xfrm>
            <a:off x="3687763" y="2233613"/>
            <a:ext cx="4865688" cy="1652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R="0" defTabSz="914400">
              <a:lnSpc>
                <a:spcPct val="120000"/>
              </a:lnSpc>
              <a:buClrTx/>
              <a:buSzTx/>
              <a:buFont typeface="Arial" panose="020B0604020202020204" pitchFamily="34" charset="0"/>
              <a:defRPr/>
            </a:pPr>
            <a:r>
              <a:rPr kumimoji="0" lang="zh-CN" altLang="en-US" sz="2800" b="1" kern="1200" cap="none" spc="0" normalizeH="0" baseline="0" noProof="0" dirty="0">
                <a:latin typeface="+mn-lt"/>
                <a:ea typeface="黑体" panose="02010609060101010101" pitchFamily="49" charset="-122"/>
                <a:cs typeface="+mn-cs"/>
                <a:sym typeface="+mn-ea"/>
              </a:rPr>
              <a:t>         这是因为旗杆顶部有一个滑轮，</a:t>
            </a:r>
            <a:r>
              <a:rPr kumimoji="0" lang="zh-CN" altLang="en-US" sz="2800" b="1" kern="1200" cap="none" spc="0" normalizeH="0" baseline="0" noProof="0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  <a:cs typeface="+mn-cs"/>
                <a:sym typeface="+mn-ea"/>
              </a:rPr>
              <a:t>它的轴固定不动，这种滑轮叫做</a:t>
            </a:r>
            <a:r>
              <a:rPr kumimoji="0" lang="zh-CN" altLang="en-US" sz="3200" b="1" kern="1200" cap="none" spc="0" normalizeH="0" baseline="0" noProof="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黑体" panose="02010609060101010101" pitchFamily="49" charset="-122"/>
                <a:cs typeface="+mn-cs"/>
                <a:sym typeface="+mn-ea"/>
              </a:rPr>
              <a:t>定滑轮</a:t>
            </a:r>
            <a:r>
              <a:rPr kumimoji="0" lang="zh-CN" altLang="en-US" sz="2800" b="1" kern="1200" cap="none" spc="0" normalizeH="0" baseline="0" noProof="0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  <a:cs typeface="+mn-cs"/>
                <a:sym typeface="+mn-ea"/>
              </a:rPr>
              <a:t>。</a:t>
            </a:r>
          </a:p>
        </p:txBody>
      </p:sp>
      <p:grpSp>
        <p:nvGrpSpPr>
          <p:cNvPr id="14340" name="组合 1"/>
          <p:cNvGrpSpPr/>
          <p:nvPr/>
        </p:nvGrpSpPr>
        <p:grpSpPr>
          <a:xfrm>
            <a:off x="161925" y="144463"/>
            <a:ext cx="5516563" cy="558800"/>
            <a:chOff x="255" y="227"/>
            <a:chExt cx="8687" cy="880"/>
          </a:xfrm>
        </p:grpSpPr>
        <p:sp>
          <p:nvSpPr>
            <p:cNvPr id="20" name="Shape 108"/>
            <p:cNvSpPr/>
            <p:nvPr/>
          </p:nvSpPr>
          <p:spPr>
            <a:xfrm>
              <a:off x="412" y="302"/>
              <a:ext cx="957" cy="805"/>
            </a:xfrm>
            <a:prstGeom prst="rect">
              <a:avLst/>
            </a:prstGeom>
            <a:solidFill>
              <a:srgbClr val="007E27">
                <a:alpha val="80000"/>
              </a:srgbClr>
            </a:solidFill>
            <a:ln w="12700">
              <a:noFill/>
              <a:miter lim="400000"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微软雅黑" panose="020B0503020204020204" pitchFamily="34" charset="-122"/>
                </a:defRPr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4" name="Shape 112"/>
            <p:cNvSpPr/>
            <p:nvPr/>
          </p:nvSpPr>
          <p:spPr>
            <a:xfrm>
              <a:off x="255" y="285"/>
              <a:ext cx="1275" cy="821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45719" rIns="45719">
              <a:spAutoFit/>
            </a:bodyPr>
            <a:lstStyle>
              <a:lvl1pPr algn="ctr">
                <a:defRPr sz="10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微软雅黑" panose="020B0503020204020204" pitchFamily="34" charset="-122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1800">
                  <a:solidFill>
                    <a:srgbClr val="000000"/>
                  </a:solidFill>
                </a:defRPr>
              </a:pPr>
              <a:r>
                <a:rPr kumimoji="0" lang="en-US" altLang="zh-CN" sz="28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Helvetica"/>
                  <a:ea typeface="方正舒体" panose="02010601030101010101" pitchFamily="2" charset="-122"/>
                  <a:cs typeface="微软雅黑" panose="020B0503020204020204" pitchFamily="34" charset="-122"/>
                  <a:sym typeface="微软雅黑" panose="020B0503020204020204" pitchFamily="34" charset="-122"/>
                </a:rPr>
                <a:t>2</a:t>
              </a:r>
              <a:endParaRPr kumimoji="0" sz="2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pitchFamily="34" charset="-122"/>
              </a:endParaRPr>
            </a:p>
          </p:txBody>
        </p:sp>
        <p:sp>
          <p:nvSpPr>
            <p:cNvPr id="22" name="文本框 1"/>
            <p:cNvSpPr txBox="1"/>
            <p:nvPr/>
          </p:nvSpPr>
          <p:spPr>
            <a:xfrm>
              <a:off x="1795" y="227"/>
              <a:ext cx="4062" cy="820"/>
            </a:xfrm>
            <a:prstGeom prst="rect">
              <a:avLst/>
            </a:prstGeom>
            <a:noFill/>
            <a:ln w="12700" cap="flat">
              <a:noFill/>
              <a:miter lim="400000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none" lIns="45719" tIns="45719" rIns="45719" bIns="45719" numCol="1" spcCol="38100" rtlCol="0" anchor="t">
              <a:spAutoFit/>
            </a:bodyPr>
            <a:lstStyle/>
            <a:p>
              <a:pPr marL="0" marR="0" lvl="0" indent="0" algn="l" defTabSz="914400" rtl="0" eaLnBrk="1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/>
                  <a:sym typeface="Arial" panose="020B0604020202020204"/>
                </a:rPr>
                <a:t>定滑轮和动滑轮</a:t>
              </a:r>
            </a:p>
          </p:txBody>
        </p:sp>
        <p:cxnSp>
          <p:nvCxnSpPr>
            <p:cNvPr id="23" name="直接连接符 22"/>
            <p:cNvCxnSpPr/>
            <p:nvPr/>
          </p:nvCxnSpPr>
          <p:spPr>
            <a:xfrm>
              <a:off x="1590" y="1010"/>
              <a:ext cx="7352" cy="0"/>
            </a:xfrm>
            <a:prstGeom prst="line">
              <a:avLst/>
            </a:prstGeom>
            <a:noFill/>
            <a:ln w="28575" cap="flat">
              <a:solidFill>
                <a:srgbClr val="007E27"/>
              </a:solidFill>
              <a:prstDash val="solid"/>
              <a:miter lim="800000"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</p:cxn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1" name="Picture 3" descr="E:\罗梦\2017春下\人八物下\WL_8X 在 pc-7 上 在 pc-13 上\resource\8x122\jpg\0830400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375" y="3035300"/>
            <a:ext cx="3833813" cy="18859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TextBox 3"/>
          <p:cNvSpPr txBox="1"/>
          <p:nvPr/>
        </p:nvSpPr>
        <p:spPr>
          <a:xfrm>
            <a:off x="628650" y="960438"/>
            <a:ext cx="8220075" cy="13858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49" charset="-122"/>
              </a:rPr>
              <a:t>        轻轻转动门把手，就可以把门锁打开；司机用不大的力转动方向盘，在轴上就能产生较大的力使汽车转弯。</a:t>
            </a:r>
          </a:p>
        </p:txBody>
      </p:sp>
      <p:sp>
        <p:nvSpPr>
          <p:cNvPr id="5" name="TextBox 4"/>
          <p:cNvSpPr txBox="1"/>
          <p:nvPr/>
        </p:nvSpPr>
        <p:spPr bwMode="auto">
          <a:xfrm>
            <a:off x="628650" y="2346325"/>
            <a:ext cx="8194675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R="0" defTabSz="914400">
              <a:buClrTx/>
              <a:buSzTx/>
              <a:buFont typeface="Arial" panose="020B0604020202020204" pitchFamily="34" charset="0"/>
              <a:defRPr/>
            </a:pPr>
            <a:r>
              <a:rPr kumimoji="0" lang="zh-CN" altLang="en-US" sz="2800" kern="1200" cap="none" spc="0" normalizeH="0" baseline="0" noProof="0" dirty="0">
                <a:latin typeface="+mn-lt"/>
                <a:ea typeface="黑体" panose="02010609060101010101" pitchFamily="49" charset="-122"/>
                <a:cs typeface="+mn-cs"/>
                <a:sym typeface="+mn-ea"/>
              </a:rPr>
              <a:t>        门把手、方向盘等属于又一类简单机械</a:t>
            </a:r>
            <a:endParaRPr kumimoji="0" lang="en-US" altLang="zh-CN" sz="2800" kern="1200" cap="none" spc="0" normalizeH="0" baseline="0" noProof="0" dirty="0">
              <a:latin typeface="+mn-lt"/>
              <a:ea typeface="黑体" panose="02010609060101010101" pitchFamily="49" charset="-122"/>
              <a:cs typeface="+mn-cs"/>
              <a:sym typeface="+mn-ea"/>
            </a:endParaRPr>
          </a:p>
          <a:p>
            <a:pPr marR="0" defTabSz="914400">
              <a:buClrTx/>
              <a:buSzTx/>
              <a:buFont typeface="Arial" panose="020B0604020202020204" pitchFamily="34" charset="0"/>
              <a:defRPr/>
            </a:pPr>
            <a:r>
              <a:rPr kumimoji="0" lang="en-US" altLang="zh-CN" sz="2800" b="1" kern="1200" cap="none" spc="0" normalizeH="0" baseline="0" noProof="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黑体" panose="02010609060101010101" pitchFamily="49" charset="-122"/>
                <a:cs typeface="+mn-cs"/>
                <a:sym typeface="+mn-ea"/>
              </a:rPr>
              <a:t>                                                                   ——</a:t>
            </a:r>
            <a:r>
              <a:rPr kumimoji="0" lang="zh-CN" altLang="en-US" sz="2800" b="1" kern="1200" cap="none" spc="0" normalizeH="0" baseline="0" noProof="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黑体" panose="02010609060101010101" pitchFamily="49" charset="-122"/>
                <a:cs typeface="+mn-cs"/>
                <a:sym typeface="+mn-ea"/>
              </a:rPr>
              <a:t>轮轴。</a:t>
            </a:r>
          </a:p>
        </p:txBody>
      </p:sp>
      <p:pic>
        <p:nvPicPr>
          <p:cNvPr id="43010" name="Picture 2" descr="E:\罗梦\2017春下\人八物下\WL_8X 在 pc-7 上 在 pc-13 上\resource\8x122\jpg\08304002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12850" y="3146425"/>
            <a:ext cx="3230563" cy="18859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矩形 7"/>
          <p:cNvSpPr/>
          <p:nvPr/>
        </p:nvSpPr>
        <p:spPr bwMode="auto">
          <a:xfrm>
            <a:off x="309563" y="914400"/>
            <a:ext cx="1038225" cy="519113"/>
          </a:xfrm>
          <a:prstGeom prst="rect">
            <a:avLst/>
          </a:prstGeom>
          <a:solidFill>
            <a:srgbClr val="0099CC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342900" marR="0" lvl="0" indent="-342900" algn="just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轮轴</a:t>
            </a:r>
          </a:p>
        </p:txBody>
      </p:sp>
      <p:grpSp>
        <p:nvGrpSpPr>
          <p:cNvPr id="35845" name="组合 1"/>
          <p:cNvGrpSpPr/>
          <p:nvPr/>
        </p:nvGrpSpPr>
        <p:grpSpPr>
          <a:xfrm>
            <a:off x="161925" y="144463"/>
            <a:ext cx="5516563" cy="558800"/>
            <a:chOff x="255" y="227"/>
            <a:chExt cx="8687" cy="880"/>
          </a:xfrm>
        </p:grpSpPr>
        <p:sp>
          <p:nvSpPr>
            <p:cNvPr id="20" name="Shape 108"/>
            <p:cNvSpPr/>
            <p:nvPr/>
          </p:nvSpPr>
          <p:spPr>
            <a:xfrm>
              <a:off x="412" y="302"/>
              <a:ext cx="957" cy="805"/>
            </a:xfrm>
            <a:prstGeom prst="rect">
              <a:avLst/>
            </a:prstGeom>
            <a:solidFill>
              <a:srgbClr val="007E27">
                <a:alpha val="80000"/>
              </a:srgbClr>
            </a:solidFill>
            <a:ln w="12700">
              <a:noFill/>
              <a:miter lim="400000"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微软雅黑" panose="020B0503020204020204" pitchFamily="34" charset="-122"/>
                </a:defRPr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6" name="Shape 112"/>
            <p:cNvSpPr/>
            <p:nvPr/>
          </p:nvSpPr>
          <p:spPr>
            <a:xfrm>
              <a:off x="255" y="285"/>
              <a:ext cx="1275" cy="821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45719" rIns="45719">
              <a:spAutoFit/>
            </a:bodyPr>
            <a:lstStyle>
              <a:lvl1pPr algn="ctr">
                <a:defRPr sz="10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微软雅黑" panose="020B0503020204020204" pitchFamily="34" charset="-122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1800">
                  <a:solidFill>
                    <a:srgbClr val="000000"/>
                  </a:solidFill>
                </a:defRPr>
              </a:pPr>
              <a:r>
                <a:rPr kumimoji="0" lang="en-US" altLang="zh-CN" sz="28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Helvetica"/>
                  <a:ea typeface="方正舒体" panose="02010601030101010101" pitchFamily="2" charset="-122"/>
                  <a:cs typeface="微软雅黑" panose="020B0503020204020204" pitchFamily="34" charset="-122"/>
                  <a:sym typeface="微软雅黑" panose="020B0503020204020204" pitchFamily="34" charset="-122"/>
                </a:rPr>
                <a:t>2</a:t>
              </a:r>
              <a:endParaRPr kumimoji="0" sz="2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pitchFamily="34" charset="-122"/>
              </a:endParaRPr>
            </a:p>
          </p:txBody>
        </p:sp>
        <p:sp>
          <p:nvSpPr>
            <p:cNvPr id="22" name="文本框 1"/>
            <p:cNvSpPr txBox="1"/>
            <p:nvPr/>
          </p:nvSpPr>
          <p:spPr>
            <a:xfrm>
              <a:off x="1795" y="227"/>
              <a:ext cx="2942" cy="820"/>
            </a:xfrm>
            <a:prstGeom prst="rect">
              <a:avLst/>
            </a:prstGeom>
            <a:noFill/>
            <a:ln w="12700" cap="flat">
              <a:noFill/>
              <a:miter lim="400000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none" lIns="45719" tIns="45719" rIns="45719" bIns="45719" numCol="1" spcCol="38100" rtlCol="0" anchor="t">
              <a:spAutoFit/>
            </a:bodyPr>
            <a:lstStyle/>
            <a:p>
              <a:pPr marL="0" marR="0" lvl="0" indent="0" algn="l" defTabSz="914400" rtl="0" eaLnBrk="1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/>
                  <a:sym typeface="Arial" panose="020B0604020202020204"/>
                </a:rPr>
                <a:t>轮轴和斜面</a:t>
              </a:r>
            </a:p>
          </p:txBody>
        </p:sp>
        <p:cxnSp>
          <p:nvCxnSpPr>
            <p:cNvPr id="23" name="直接连接符 22"/>
            <p:cNvCxnSpPr/>
            <p:nvPr/>
          </p:nvCxnSpPr>
          <p:spPr>
            <a:xfrm>
              <a:off x="1590" y="1010"/>
              <a:ext cx="7352" cy="0"/>
            </a:xfrm>
            <a:prstGeom prst="line">
              <a:avLst/>
            </a:prstGeom>
            <a:noFill/>
            <a:ln w="28575" cap="flat">
              <a:solidFill>
                <a:srgbClr val="007E27"/>
              </a:solidFill>
              <a:prstDash val="solid"/>
              <a:miter lim="800000"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</p:cxn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30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30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30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30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ChangeArrowheads="1"/>
          </p:cNvSpPr>
          <p:nvPr/>
        </p:nvSpPr>
        <p:spPr bwMode="auto">
          <a:xfrm>
            <a:off x="617538" y="261938"/>
            <a:ext cx="7678738" cy="1831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    由一个轴和一个大轮组成能绕共同的轴线转动的简单机械，实质是一个可以连续转动的杠杆，使用轮轴可以省力。</a:t>
            </a:r>
          </a:p>
        </p:txBody>
      </p:sp>
      <p:pic>
        <p:nvPicPr>
          <p:cNvPr id="45058" name="Picture 2" descr="E:\罗梦\2017春下\人八物下\人八物导学案（下）\HZX16-X.T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80100" y="2214563"/>
            <a:ext cx="2035175" cy="22796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617538" y="2143125"/>
            <a:ext cx="4914900" cy="2894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+mn-lt"/>
                <a:ea typeface="楷体_GB2312" panose="02010609030101010101" pitchFamily="49" charset="-122"/>
                <a:cs typeface="+mn-cs"/>
                <a:sym typeface="+mn-ea"/>
              </a:rPr>
              <a:t>        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  <a:sym typeface="+mn-ea"/>
              </a:rPr>
              <a:t>注意：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+mn-lt"/>
                <a:ea typeface="楷体_GB2312" panose="02010609030101010101" pitchFamily="49" charset="-122"/>
                <a:cs typeface="+mn-cs"/>
                <a:sym typeface="+mn-ea"/>
              </a:rPr>
              <a:t>轮轴使用时，当轮半径是轴半径的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+mn-lt"/>
                <a:ea typeface="楷体_GB2312" panose="02010609030101010101" pitchFamily="49" charset="-122"/>
                <a:cs typeface="+mn-cs"/>
                <a:sym typeface="+mn-ea"/>
              </a:rPr>
              <a:t>n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+mn-lt"/>
                <a:ea typeface="楷体_GB2312" panose="02010609030101010101" pitchFamily="49" charset="-122"/>
                <a:cs typeface="+mn-cs"/>
                <a:sym typeface="+mn-ea"/>
              </a:rPr>
              <a:t>倍时，在不计摩擦情况下，作用在轮上的力的大小为作用在轴上的力的大小的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+mn-lt"/>
                <a:ea typeface="楷体_GB2312" panose="02010609030101010101" pitchFamily="49" charset="-122"/>
                <a:cs typeface="+mn-cs"/>
                <a:sym typeface="+mn-ea"/>
              </a:rPr>
              <a:t>n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+mn-lt"/>
                <a:ea typeface="楷体_GB2312" panose="02010609030101010101" pitchFamily="49" charset="-122"/>
                <a:cs typeface="+mn-cs"/>
                <a:sym typeface="+mn-ea"/>
              </a:rPr>
              <a:t>分之一。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TextBox 1"/>
          <p:cNvSpPr txBox="1"/>
          <p:nvPr/>
        </p:nvSpPr>
        <p:spPr>
          <a:xfrm>
            <a:off x="3657600" y="227013"/>
            <a:ext cx="903288" cy="5238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轮轴</a:t>
            </a:r>
          </a:p>
        </p:txBody>
      </p:sp>
    </p:spTree>
    <p:controls>
      <mc:AlternateContent xmlns:mc="http://schemas.openxmlformats.org/markup-compatibility/2006">
        <mc:Choice xmlns:v="urn:schemas-microsoft-com:vml" Requires="v">
          <p:control spid="46085" name="ShockwaveFlash1" r:id="rId2" imgW="6899275" imgH="3981450"/>
        </mc:Choice>
        <mc:Fallback>
          <p:control name="ShockwaveFlash1" r:id="rId2" imgW="6899275" imgH="3981450">
            <p:pic>
              <p:nvPicPr>
                <p:cNvPr id="0" name="ShockwaveFlash1"/>
                <p:cNvPicPr>
                  <a:picLocks noChangeArrowheads="1" noChangeShapeType="1"/>
                </p:cNvPicPr>
                <p:nvPr/>
              </p:nvPicPr>
              <p:blipFill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108075" y="850900"/>
                  <a:ext cx="6899275" cy="398145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9525">
                      <a:noFill/>
                      <a:miter lim="800000"/>
                      <a:headEnd/>
                      <a:tailEnd/>
                    </a14:hiddenLine>
                  </a:ext>
                </a:extLst>
              </p:spPr>
            </p:pic>
          </p:control>
        </mc:Fallback>
      </mc:AlternateContent>
    </p:controls>
  </p:cSld>
  <p:clrMapOvr>
    <a:masterClrMapping/>
  </p:clrMapOvr>
  <p:transition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655638" y="993775"/>
            <a:ext cx="4387850" cy="3108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  <a:sym typeface="+mn-ea"/>
              </a:rPr>
              <a:t>    其实我们生活中还有很多常见的简单机械，比如汽车在蜿蜒盘旋的公路上行驶到山顶便是利用了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ea"/>
                <a:ea typeface="+mj-ea"/>
                <a:cs typeface="+mn-cs"/>
                <a:sym typeface="+mn-ea"/>
              </a:rPr>
              <a:t>斜面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  <a:sym typeface="+mn-ea"/>
              </a:rPr>
              <a:t>这种简单机械。</a:t>
            </a:r>
          </a:p>
        </p:txBody>
      </p:sp>
      <p:pic>
        <p:nvPicPr>
          <p:cNvPr id="47106" name="Picture 2" descr="E:\罗梦\2017春下\人八物下\WL_8X 在 pc-7 上 在 pc-13 上\resource\8x122\jpg\0840400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41925" y="882650"/>
            <a:ext cx="3352800" cy="367347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47107" name="组合 3"/>
          <p:cNvGrpSpPr/>
          <p:nvPr/>
        </p:nvGrpSpPr>
        <p:grpSpPr>
          <a:xfrm>
            <a:off x="5119688" y="465138"/>
            <a:ext cx="1798637" cy="2254250"/>
            <a:chOff x="5118967" y="464834"/>
            <a:chExt cx="1799069" cy="2254697"/>
          </a:xfrm>
        </p:grpSpPr>
        <p:pic>
          <p:nvPicPr>
            <p:cNvPr id="47108" name="Picture 3" descr="E:\罗梦\2017春下\人八物下\WL_8X 在 pc-7 上 在 pc-13 上\resource\8x122\jpg\08404002.jpg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310908" y="464834"/>
              <a:ext cx="1607128" cy="225469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7109" name="椭圆 2"/>
            <p:cNvSpPr/>
            <p:nvPr/>
          </p:nvSpPr>
          <p:spPr>
            <a:xfrm>
              <a:off x="5118967" y="942253"/>
              <a:ext cx="1723158" cy="1725325"/>
            </a:xfrm>
            <a:prstGeom prst="ellipse">
              <a:avLst/>
            </a:prstGeom>
            <a:noFill/>
            <a:ln w="19050" cap="flat" cmpd="sng">
              <a:solidFill>
                <a:srgbClr val="0070C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lstStyle/>
            <a:p>
              <a:endPara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矩形 6"/>
          <p:cNvSpPr/>
          <p:nvPr/>
        </p:nvSpPr>
        <p:spPr bwMode="auto">
          <a:xfrm>
            <a:off x="719138" y="441325"/>
            <a:ext cx="1039813" cy="519113"/>
          </a:xfrm>
          <a:prstGeom prst="rect">
            <a:avLst/>
          </a:prstGeom>
          <a:solidFill>
            <a:srgbClr val="0099CC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342900" marR="0" lvl="0" indent="-342900" algn="just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斜面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534988" y="273050"/>
            <a:ext cx="7704138" cy="522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      斜面：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是一个费了距离但能省力的简单机械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.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  <a:sym typeface="+mn-ea"/>
            </a:endParaRPr>
          </a:p>
        </p:txBody>
      </p:sp>
      <p:grpSp>
        <p:nvGrpSpPr>
          <p:cNvPr id="3" name="Group 47"/>
          <p:cNvGrpSpPr/>
          <p:nvPr/>
        </p:nvGrpSpPr>
        <p:grpSpPr>
          <a:xfrm>
            <a:off x="823913" y="933450"/>
            <a:ext cx="7092950" cy="2513013"/>
            <a:chOff x="1020" y="2069"/>
            <a:chExt cx="4468" cy="1583"/>
          </a:xfrm>
        </p:grpSpPr>
        <p:pic>
          <p:nvPicPr>
            <p:cNvPr id="48131" name="Picture 9" descr="39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560" y="2069"/>
              <a:ext cx="1928" cy="1583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48132" name="Picture 10" descr="40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20" y="2160"/>
              <a:ext cx="2449" cy="1384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341313" y="3640138"/>
            <a:ext cx="8020050" cy="1077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         注意：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+mn-lt"/>
                <a:ea typeface="楷体_GB2312" panose="02010609030101010101" pitchFamily="49" charset="-122"/>
                <a:cs typeface="+mn-cs"/>
                <a:sym typeface="+mn-ea"/>
              </a:rPr>
              <a:t>斜面长是斜面高度的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+mn-lt"/>
                <a:ea typeface="楷体_GB2312" panose="02010609030101010101" pitchFamily="49" charset="-122"/>
                <a:cs typeface="+mn-cs"/>
                <a:sym typeface="+mn-ea"/>
              </a:rPr>
              <a:t>n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+mn-lt"/>
                <a:ea typeface="楷体_GB2312" panose="02010609030101010101" pitchFamily="49" charset="-122"/>
                <a:cs typeface="+mn-cs"/>
                <a:sym typeface="+mn-ea"/>
              </a:rPr>
              <a:t>倍时，在不计摩擦的情况下，所用的推力为物重的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+mn-lt"/>
                <a:ea typeface="楷体_GB2312" panose="02010609030101010101" pitchFamily="49" charset="-122"/>
                <a:cs typeface="+mn-cs"/>
                <a:sym typeface="+mn-ea"/>
              </a:rPr>
              <a:t>n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+mn-lt"/>
                <a:ea typeface="楷体_GB2312" panose="02010609030101010101" pitchFamily="49" charset="-122"/>
                <a:cs typeface="+mn-cs"/>
                <a:sym typeface="+mn-ea"/>
              </a:rPr>
              <a:t>分之一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+mn-lt"/>
                <a:ea typeface="楷体_GB2312" panose="02010609030101010101" pitchFamily="49" charset="-122"/>
                <a:cs typeface="+mn-cs"/>
                <a:sym typeface="+mn-ea"/>
              </a:rPr>
              <a:t>.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FF00FF"/>
              </a:solidFill>
              <a:effectLst/>
              <a:uLnTx/>
              <a:uFillTx/>
              <a:latin typeface="+mn-lt"/>
              <a:ea typeface="楷体_GB2312" panose="02010609030101010101" pitchFamily="49" charset="-122"/>
              <a:cs typeface="+mn-cs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14363" y="365125"/>
            <a:ext cx="8086725" cy="319214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7.</a:t>
            </a: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人们在生产劳动的过程中表现出了非凡的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  <a:sym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创造性和聪明才智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.</a:t>
            </a: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如图甲是使用扳手拧螺母，它其实是一个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______</a:t>
            </a: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，当作用在手柄上的力为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F</a:t>
            </a:r>
            <a:r>
              <a:rPr kumimoji="0" lang="en-US" altLang="zh-CN" sz="2800" b="1" i="0" u="none" strike="noStrike" kern="1200" cap="none" spc="0" normalizeH="0" baseline="-250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1</a:t>
            </a: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时，则拧开螺母的力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F</a:t>
            </a:r>
            <a:r>
              <a:rPr kumimoji="0" lang="en-US" altLang="zh-CN" sz="2800" b="1" i="0" u="none" strike="noStrike" kern="1200" cap="none" spc="0" normalizeH="0" baseline="-250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2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____</a:t>
            </a:r>
            <a:r>
              <a:rPr kumimoji="0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F</a:t>
            </a:r>
            <a:r>
              <a:rPr kumimoji="0" lang="en-US" altLang="zh-CN" sz="2800" b="1" i="0" u="none" strike="noStrike" kern="1200" cap="none" spc="0" normalizeH="0" baseline="-250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1</a:t>
            </a: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（选填“＞”“＝”或“＜”）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.</a:t>
            </a: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如图乙是工人师傅将货物搬运到车上的情形，工人师傅这么做利用的科学知识是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________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。</a:t>
            </a:r>
            <a:endParaRPr kumimoji="0" lang="zh-CN" altLang="zh-CN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  <a:sym typeface="+mn-ea"/>
            </a:endParaRPr>
          </a:p>
        </p:txBody>
      </p:sp>
      <p:pic>
        <p:nvPicPr>
          <p:cNvPr id="51202" name="Picture 2" descr="E:\罗梦\2017春下\人八物下\人八物导学案（下）\HZX24-X.T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63675" y="3476625"/>
            <a:ext cx="5048250" cy="1549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TextBox 2"/>
          <p:cNvSpPr txBox="1"/>
          <p:nvPr/>
        </p:nvSpPr>
        <p:spPr>
          <a:xfrm>
            <a:off x="2549525" y="1366838"/>
            <a:ext cx="903288" cy="5238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轮轴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752850" y="1946275"/>
            <a:ext cx="388938" cy="52228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&gt;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027863" y="2935288"/>
            <a:ext cx="1627187" cy="52228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斜面省力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79400" y="4040188"/>
            <a:ext cx="8420100" cy="83026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400" b="1">
                <a:latin typeface="Arial" panose="020B0604020202020204" pitchFamily="34" charset="0"/>
                <a:ea typeface="宋体" panose="02010600030101010101" pitchFamily="2" charset="-122"/>
              </a:rPr>
              <a:t>特点：不省力，也不费距离，但可以改变力的方向。</a:t>
            </a:r>
          </a:p>
          <a:p>
            <a:r>
              <a:rPr lang="zh-CN" altLang="en-US" sz="2400" b="1">
                <a:latin typeface="Arial" panose="020B0604020202020204" pitchFamily="34" charset="0"/>
                <a:ea typeface="宋体" panose="02010600030101010101" pitchFamily="2" charset="-122"/>
              </a:rPr>
              <a:t>实质：等臂杠杆</a:t>
            </a:r>
          </a:p>
        </p:txBody>
      </p:sp>
      <p:pic>
        <p:nvPicPr>
          <p:cNvPr id="15363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56923" y="546735"/>
            <a:ext cx="2970212" cy="32956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/>
        </p:nvSpPr>
        <p:spPr>
          <a:xfrm>
            <a:off x="1249045" y="4039870"/>
            <a:ext cx="3065780" cy="408940"/>
          </a:xfrm>
          <a:prstGeom prst="rect">
            <a:avLst/>
          </a:pr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361" name="文本框 99"/>
          <p:cNvSpPr txBox="1"/>
          <p:nvPr/>
        </p:nvSpPr>
        <p:spPr>
          <a:xfrm>
            <a:off x="39688" y="224790"/>
            <a:ext cx="8605837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0" hangingPunct="0"/>
            <a:r>
              <a:rPr lang="zh-CN" altLang="en-US" sz="2800" b="1" dirty="0">
                <a:latin typeface="宋体" panose="02010600030101010101" pitchFamily="2" charset="-122"/>
              </a:rPr>
              <a:t>定滑轮</a:t>
            </a:r>
            <a:r>
              <a:rPr lang="zh-CN" altLang="zh-CN" sz="2800">
                <a:latin typeface="宋体" panose="02010600030101010101" pitchFamily="2" charset="-122"/>
              </a:rPr>
              <a:t>：</a:t>
            </a:r>
            <a:r>
              <a:rPr lang="zh-CN" altLang="zh-CN" sz="2800" u="sng">
                <a:latin typeface="宋体" panose="02010600030101010101" pitchFamily="2" charset="-122"/>
              </a:rPr>
              <a:t>中间的轴固定不动的滑轮</a:t>
            </a:r>
            <a:endParaRPr lang="zh-CN" altLang="en-US" sz="2800">
              <a:latin typeface="宋体" panose="02010600030101010101" pitchFamily="2" charset="-122"/>
            </a:endParaRPr>
          </a:p>
        </p:txBody>
      </p:sp>
    </p:spTree>
    <p:controls>
      <mc:AlternateContent xmlns:mc="http://schemas.openxmlformats.org/markup-compatibility/2006">
        <mc:Choice xmlns:v="urn:schemas-microsoft-com:vml" Requires="v">
          <p:control spid="16388" name="ShockwaveFlash1" r:id="rId2" imgW="5641975" imgH="3618865"/>
        </mc:Choice>
        <mc:Fallback>
          <p:control name="ShockwaveFlash1" r:id="rId2" imgW="5641975" imgH="3618865">
            <p:pic>
              <p:nvPicPr>
                <p:cNvPr id="0" name="ShockwaveFlash1"/>
                <p:cNvPicPr>
                  <a:picLocks noChangeArrowheads="1" noChangeShapeType="1"/>
                </p:cNvPicPr>
                <p:nvPr/>
              </p:nvPicPr>
              <p:blipFill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39688" y="225425"/>
                  <a:ext cx="5641975" cy="361791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9525">
                      <a:noFill/>
                      <a:miter lim="800000"/>
                      <a:headEnd/>
                      <a:tailEnd/>
                    </a14:hiddenLine>
                  </a:ext>
                </a:extLst>
              </p:spPr>
            </p:pic>
          </p:control>
        </mc:Fallback>
      </mc:AlternateContent>
    </p:controls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 bldLvl="0" animBg="1"/>
      <p:bldP spid="3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 bwMode="auto">
          <a:xfrm>
            <a:off x="525463" y="407988"/>
            <a:ext cx="1427163" cy="519113"/>
          </a:xfrm>
          <a:prstGeom prst="rect">
            <a:avLst/>
          </a:prstGeom>
          <a:solidFill>
            <a:srgbClr val="0099CC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342900" marR="0" lvl="0" indent="-342900" algn="just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动滑轮</a:t>
            </a:r>
          </a:p>
        </p:txBody>
      </p:sp>
      <p:pic>
        <p:nvPicPr>
          <p:cNvPr id="17410" name="Picture 12" descr="E:\罗梦\2017春下\人八物下\WL_8X 在 pc-7 上 在 pc-13 上\resource\8x122\jpg\0820400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57825" y="498475"/>
            <a:ext cx="2571750" cy="43751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" name="TextBox 11"/>
          <p:cNvSpPr txBox="1"/>
          <p:nvPr/>
        </p:nvSpPr>
        <p:spPr>
          <a:xfrm>
            <a:off x="461328" y="1050290"/>
            <a:ext cx="4932363" cy="341503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lnSpc>
                <a:spcPct val="150000"/>
              </a:lnSpc>
              <a:buClrTx/>
              <a:buSzTx/>
              <a:buFont typeface="Arial" panose="020B0604020202020204" pitchFamily="34" charset="0"/>
              <a:defRPr/>
            </a:pPr>
            <a:r>
              <a:rPr kumimoji="0" lang="zh-CN" altLang="en-US" sz="2800" b="1" kern="1200" cap="none" spc="0" normalizeH="0" baseline="0" noProof="0" dirty="0">
                <a:latin typeface="+mj-ea"/>
                <a:ea typeface="+mj-ea"/>
                <a:cs typeface="+mn-cs"/>
                <a:sym typeface="+mn-ea"/>
              </a:rPr>
              <a:t>    电动起重机吊钩上有一种滑轮，它的轴可以随被吊物体一起运动，当电动机转动并收起绳子时，物体和滑轮就被提起，这种滑轮叫做</a:t>
            </a:r>
            <a:r>
              <a:rPr kumimoji="0" lang="zh-CN" altLang="en-US" sz="3200" b="1" kern="1200" cap="none" spc="0" normalizeH="0" baseline="0" noProof="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  <a:cs typeface="+mn-cs"/>
                <a:sym typeface="+mn-ea"/>
              </a:rPr>
              <a:t>动滑轮</a:t>
            </a:r>
            <a:r>
              <a:rPr kumimoji="0" lang="zh-CN" altLang="en-US" sz="2800" b="1" kern="1200" cap="none" spc="0" normalizeH="0" baseline="0" noProof="0" dirty="0">
                <a:latin typeface="+mj-ea"/>
                <a:ea typeface="+mj-ea"/>
                <a:cs typeface="+mn-cs"/>
                <a:sym typeface="+mn-ea"/>
              </a:rPr>
              <a:t>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文本框 99"/>
          <p:cNvSpPr txBox="1"/>
          <p:nvPr/>
        </p:nvSpPr>
        <p:spPr>
          <a:xfrm>
            <a:off x="39688" y="180975"/>
            <a:ext cx="8605837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0" hangingPunct="0"/>
            <a:r>
              <a:rPr lang="zh-CN" altLang="zh-CN" sz="2800">
                <a:latin typeface="宋体" panose="02010600030101010101" pitchFamily="2" charset="-122"/>
              </a:rPr>
              <a:t>动滑轮：和重物一起移动的滑轮</a:t>
            </a:r>
          </a:p>
        </p:txBody>
      </p:sp>
      <p:pic>
        <p:nvPicPr>
          <p:cNvPr id="1843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74790" y="174308"/>
            <a:ext cx="2379663" cy="37195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279400" y="4238625"/>
            <a:ext cx="8836660" cy="829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400" b="1">
                <a:latin typeface="Arial" panose="020B0604020202020204" pitchFamily="34" charset="0"/>
                <a:ea typeface="宋体" panose="02010600030101010101" pitchFamily="2" charset="-122"/>
              </a:rPr>
              <a:t>特点：省一半力，费一倍距离，不能改变力的方向。</a:t>
            </a:r>
          </a:p>
          <a:p>
            <a:r>
              <a:rPr lang="zh-CN" altLang="en-US" sz="2400" b="1">
                <a:latin typeface="Arial" panose="020B0604020202020204" pitchFamily="34" charset="0"/>
                <a:ea typeface="宋体" panose="02010600030101010101" pitchFamily="2" charset="-122"/>
              </a:rPr>
              <a:t>实质：省力杠杆</a:t>
            </a:r>
          </a:p>
        </p:txBody>
      </p:sp>
    </p:spTree>
    <p:controls>
      <mc:AlternateContent xmlns:mc="http://schemas.openxmlformats.org/markup-compatibility/2006">
        <mc:Choice xmlns:v="urn:schemas-microsoft-com:vml" Requires="v">
          <p:control spid="1030" name="ShockwaveFlash1" r:id="rId2" imgW="6080125" imgH="3536950"/>
        </mc:Choice>
        <mc:Fallback>
          <p:control name="ShockwaveFlash1" r:id="rId2" imgW="6080125" imgH="3536950">
            <p:pic>
              <p:nvPicPr>
                <p:cNvPr id="0" name="ShockwaveFlash1"/>
                <p:cNvPicPr>
                  <a:picLocks noChangeArrowheads="1" noChangeShapeType="1"/>
                </p:cNvPicPr>
                <p:nvPr/>
              </p:nvPicPr>
              <p:blipFill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52400" y="652463"/>
                  <a:ext cx="6080125" cy="353695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9525">
                      <a:noFill/>
                      <a:miter lim="800000"/>
                      <a:headEnd/>
                      <a:tailEnd/>
                    </a14:hiddenLine>
                  </a:ext>
                </a:extLst>
              </p:spPr>
            </p:pic>
          </p:control>
        </mc:Fallback>
      </mc:AlternateContent>
    </p:controls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5145" y="263525"/>
            <a:ext cx="5074920" cy="352552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-38100" y="3622040"/>
            <a:ext cx="913066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定滑轮的支点：定滑轮的支点是固定不变的，在轴心。</a:t>
            </a:r>
          </a:p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动滑轮的支点：支点就是沿绳向上滚动的切点。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38313" y="946150"/>
            <a:ext cx="1454150" cy="27082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506" name="图片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97375" y="1392238"/>
            <a:ext cx="3492500" cy="1817687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21507" name="对象 10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879475" y="3787775"/>
          <a:ext cx="1627188" cy="668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2" r:id="rId5" imgW="431800" imgH="177165" progId="Equation.KSEE3">
                  <p:embed/>
                </p:oleObj>
              </mc:Choice>
              <mc:Fallback>
                <p:oleObj r:id="rId5" imgW="431800" imgH="177165" progId="Equation.KSEE3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879475" y="3787775"/>
                        <a:ext cx="1627188" cy="668338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508" name="对象 11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5059363" y="3517900"/>
          <a:ext cx="1579562" cy="766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3" r:id="rId7" imgW="419100" imgH="203200" progId="Equation.KSEE3">
                  <p:embed/>
                </p:oleObj>
              </mc:Choice>
              <mc:Fallback>
                <p:oleObj r:id="rId7" imgW="419100" imgH="203200" progId="Equation.KSEE3">
                  <p:embed/>
                  <p:pic>
                    <p:nvPicPr>
                      <p:cNvPr id="0" name="图片 3076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059363" y="3517900"/>
                        <a:ext cx="1579562" cy="76676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509" name="对象 12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273050" y="4456113"/>
          <a:ext cx="3013075" cy="584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4" r:id="rId9" imgW="1181100" imgH="228600" progId="Equation.KSEE3">
                  <p:embed/>
                </p:oleObj>
              </mc:Choice>
              <mc:Fallback>
                <p:oleObj r:id="rId9" imgW="1181100" imgH="228600" progId="Equation.KSEE3">
                  <p:embed/>
                  <p:pic>
                    <p:nvPicPr>
                      <p:cNvPr id="0" name="图片 3077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273050" y="4456113"/>
                        <a:ext cx="3013075" cy="5842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510" name="对象 13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4611688" y="4284663"/>
          <a:ext cx="3014662" cy="584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5" r:id="rId11" imgW="1181100" imgH="228600" progId="Equation.KSEE3">
                  <p:embed/>
                </p:oleObj>
              </mc:Choice>
              <mc:Fallback>
                <p:oleObj r:id="rId11" imgW="1181100" imgH="228600" progId="Equation.KSEE3">
                  <p:embed/>
                  <p:pic>
                    <p:nvPicPr>
                      <p:cNvPr id="0" name="图片 3078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4611688" y="4284663"/>
                        <a:ext cx="3014662" cy="5842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/>
          <p:nvPr/>
        </p:nvSpPr>
        <p:spPr>
          <a:xfrm>
            <a:off x="80963" y="3757613"/>
            <a:ext cx="3609975" cy="1282700"/>
          </a:xfrm>
          <a:prstGeom prst="rect">
            <a:avLst/>
          </a:prstGeom>
          <a:ln>
            <a:noFill/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noProof="1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940175" y="3517900"/>
            <a:ext cx="3609975" cy="1522413"/>
          </a:xfrm>
          <a:prstGeom prst="rect">
            <a:avLst/>
          </a:prstGeom>
          <a:ln>
            <a:noFill/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noProof="1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21513" name="组合 1"/>
          <p:cNvGrpSpPr/>
          <p:nvPr/>
        </p:nvGrpSpPr>
        <p:grpSpPr>
          <a:xfrm>
            <a:off x="161925" y="144463"/>
            <a:ext cx="8891148" cy="558800"/>
            <a:chOff x="255" y="227"/>
            <a:chExt cx="14001" cy="880"/>
          </a:xfrm>
        </p:grpSpPr>
        <p:sp>
          <p:nvSpPr>
            <p:cNvPr id="20" name="Shape 108"/>
            <p:cNvSpPr/>
            <p:nvPr/>
          </p:nvSpPr>
          <p:spPr>
            <a:xfrm>
              <a:off x="412" y="302"/>
              <a:ext cx="957" cy="805"/>
            </a:xfrm>
            <a:prstGeom prst="rect">
              <a:avLst/>
            </a:prstGeom>
            <a:solidFill>
              <a:srgbClr val="007E27">
                <a:alpha val="80000"/>
              </a:srgbClr>
            </a:solidFill>
            <a:ln w="12700">
              <a:noFill/>
              <a:miter lim="400000"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微软雅黑" panose="020B0503020204020204" pitchFamily="34" charset="-122"/>
                </a:defRPr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7" name="Shape 112"/>
            <p:cNvSpPr/>
            <p:nvPr/>
          </p:nvSpPr>
          <p:spPr>
            <a:xfrm>
              <a:off x="255" y="285"/>
              <a:ext cx="1275" cy="821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45719" rIns="45719">
              <a:spAutoFit/>
            </a:bodyPr>
            <a:lstStyle>
              <a:lvl1pPr algn="ctr">
                <a:defRPr sz="10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微软雅黑" panose="020B0503020204020204" pitchFamily="34" charset="-122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1800">
                  <a:solidFill>
                    <a:srgbClr val="000000"/>
                  </a:solidFill>
                </a:defRPr>
              </a:pPr>
              <a:r>
                <a:rPr kumimoji="0" lang="en-US" altLang="zh-CN" sz="28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Helvetica"/>
                  <a:ea typeface="方正舒体" panose="02010601030101010101" pitchFamily="2" charset="-122"/>
                  <a:cs typeface="微软雅黑" panose="020B0503020204020204" pitchFamily="34" charset="-122"/>
                  <a:sym typeface="微软雅黑" panose="020B0503020204020204" pitchFamily="34" charset="-122"/>
                </a:rPr>
                <a:t>2</a:t>
              </a:r>
              <a:endParaRPr kumimoji="0" sz="2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pitchFamily="34" charset="-122"/>
              </a:endParaRPr>
            </a:p>
          </p:txBody>
        </p:sp>
        <p:sp>
          <p:nvSpPr>
            <p:cNvPr id="22" name="文本框 1"/>
            <p:cNvSpPr txBox="1"/>
            <p:nvPr/>
          </p:nvSpPr>
          <p:spPr>
            <a:xfrm>
              <a:off x="1795" y="227"/>
              <a:ext cx="12461" cy="820"/>
            </a:xfrm>
            <a:prstGeom prst="rect">
              <a:avLst/>
            </a:prstGeom>
            <a:noFill/>
            <a:ln w="12700" cap="flat">
              <a:noFill/>
              <a:miter lim="400000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none" lIns="45719" tIns="45719" rIns="45719" bIns="45719" numCol="1" spcCol="38100" rtlCol="0" anchor="t">
              <a:spAutoFit/>
            </a:bodyPr>
            <a:lstStyle/>
            <a:p>
              <a:pPr marL="0" marR="0" lvl="0" indent="0" algn="l" defTabSz="914400" rtl="0" eaLnBrk="1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/>
                  <a:sym typeface="Arial" panose="020B0604020202020204"/>
                </a:rPr>
                <a:t>定滑轮和动滑轮的受力分析、距离关系、速度关系</a:t>
              </a:r>
              <a:endPara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/>
                <a:sym typeface="Arial" panose="020B0604020202020204"/>
              </a:endParaRPr>
            </a:p>
          </p:txBody>
        </p:sp>
        <p:cxnSp>
          <p:nvCxnSpPr>
            <p:cNvPr id="23" name="直接连接符 22"/>
            <p:cNvCxnSpPr/>
            <p:nvPr/>
          </p:nvCxnSpPr>
          <p:spPr>
            <a:xfrm>
              <a:off x="1590" y="1010"/>
              <a:ext cx="7352" cy="0"/>
            </a:xfrm>
            <a:prstGeom prst="line">
              <a:avLst/>
            </a:prstGeom>
            <a:noFill/>
            <a:ln w="28575" cap="flat">
              <a:solidFill>
                <a:srgbClr val="007E27"/>
              </a:solidFill>
              <a:prstDash val="solid"/>
              <a:miter lim="800000"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</p:cxnSp>
      </p:grpSp>
      <p:grpSp>
        <p:nvGrpSpPr>
          <p:cNvPr id="8" name="组合 7"/>
          <p:cNvGrpSpPr/>
          <p:nvPr/>
        </p:nvGrpSpPr>
        <p:grpSpPr>
          <a:xfrm>
            <a:off x="428625" y="1137920"/>
            <a:ext cx="2107565" cy="726440"/>
            <a:chOff x="675" y="1792"/>
            <a:chExt cx="3319" cy="1144"/>
          </a:xfrm>
        </p:grpSpPr>
        <p:sp>
          <p:nvSpPr>
            <p:cNvPr id="2" name="椭圆 1"/>
            <p:cNvSpPr/>
            <p:nvPr/>
          </p:nvSpPr>
          <p:spPr>
            <a:xfrm>
              <a:off x="3708" y="2650"/>
              <a:ext cx="286" cy="286"/>
            </a:xfrm>
            <a:prstGeom prst="ellipse">
              <a:avLst/>
            </a:prstGeom>
            <a:solidFill>
              <a:srgbClr val="FF0000"/>
            </a:solidFill>
            <a:ln w="9525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</a:pPr>
              <a:endParaRPr kumimoji="0" lang="zh-CN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cxnSp>
          <p:nvCxnSpPr>
            <p:cNvPr id="3" name="直接箭头连接符 2"/>
            <p:cNvCxnSpPr>
              <a:stCxn id="2" idx="1"/>
            </p:cNvCxnSpPr>
            <p:nvPr/>
          </p:nvCxnSpPr>
          <p:spPr>
            <a:xfrm flipH="1" flipV="1">
              <a:off x="2387" y="2146"/>
              <a:ext cx="1363" cy="546"/>
            </a:xfrm>
            <a:prstGeom prst="straightConnector1">
              <a:avLst/>
            </a:prstGeom>
            <a:ln>
              <a:headEnd type="none" w="med" len="med"/>
              <a:tailEnd type="arrow" w="med" len="med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6" name="文本框 5"/>
            <p:cNvSpPr txBox="1"/>
            <p:nvPr/>
          </p:nvSpPr>
          <p:spPr>
            <a:xfrm>
              <a:off x="675" y="1792"/>
              <a:ext cx="1800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2800" b="1"/>
                <a:t>轴心</a:t>
              </a: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2851150" y="1512570"/>
            <a:ext cx="3039110" cy="800735"/>
            <a:chOff x="4490" y="2382"/>
            <a:chExt cx="4786" cy="1261"/>
          </a:xfrm>
        </p:grpSpPr>
        <p:cxnSp>
          <p:nvCxnSpPr>
            <p:cNvPr id="9" name="直接箭头连接符 8"/>
            <p:cNvCxnSpPr/>
            <p:nvPr/>
          </p:nvCxnSpPr>
          <p:spPr>
            <a:xfrm flipV="1">
              <a:off x="4490" y="2785"/>
              <a:ext cx="1598" cy="858"/>
            </a:xfrm>
            <a:prstGeom prst="straightConnector1">
              <a:avLst/>
            </a:prstGeom>
            <a:ln>
              <a:headEnd type="none" w="med" len="med"/>
              <a:tailEnd type="arrow" w="med" len="med"/>
            </a:ln>
          </p:spPr>
          <p:style>
            <a:lnRef idx="2">
              <a:schemeClr val="accent4"/>
            </a:lnRef>
            <a:fillRef idx="0">
              <a:schemeClr val="accent4"/>
            </a:fillRef>
            <a:effectRef idx="1">
              <a:schemeClr val="accent4"/>
            </a:effectRef>
            <a:fontRef idx="minor">
              <a:schemeClr val="tx1"/>
            </a:fontRef>
          </p:style>
        </p:cxnSp>
        <p:sp>
          <p:nvSpPr>
            <p:cNvPr id="10" name="文本框 9"/>
            <p:cNvSpPr txBox="1"/>
            <p:nvPr/>
          </p:nvSpPr>
          <p:spPr>
            <a:xfrm>
              <a:off x="6088" y="2382"/>
              <a:ext cx="3189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zh-CN" sz="2800" b="1"/>
                <a:t>绳子自由端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5" grpId="0" animBg="1"/>
      <p:bldP spid="5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图片 1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13180" y="177800"/>
            <a:ext cx="1437005" cy="284035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2530" name="图片 1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836988" y="255588"/>
            <a:ext cx="3960812" cy="1741487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22531" name="对象 10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138271" y="3097213"/>
          <a:ext cx="3786505" cy="7251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15" r:id="rId7" imgW="1193800" imgH="228600" progId="Equation.KSEE3">
                  <p:embed/>
                </p:oleObj>
              </mc:Choice>
              <mc:Fallback>
                <p:oleObj r:id="rId7" imgW="1193800" imgH="228600" progId="Equation.KSEE3">
                  <p:embed/>
                  <p:pic>
                    <p:nvPicPr>
                      <p:cNvPr id="0" name="图片 3079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38271" y="3097213"/>
                        <a:ext cx="3786505" cy="72517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532" name="对象 1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5105400" y="2989263"/>
          <a:ext cx="1690688" cy="6937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16" r:id="rId9" imgW="495300" imgH="203200" progId="Equation.KSEE3">
                  <p:embed/>
                </p:oleObj>
              </mc:Choice>
              <mc:Fallback>
                <p:oleObj r:id="rId9" imgW="495300" imgH="203200" progId="Equation.KSEE3">
                  <p:embed/>
                  <p:pic>
                    <p:nvPicPr>
                      <p:cNvPr id="0" name="图片 3080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5105400" y="2989263"/>
                        <a:ext cx="1690688" cy="69373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533" name="对象 3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4114800" y="2463800"/>
          <a:ext cx="914400" cy="215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17" r:id="rId11" imgW="914400" imgH="215900" progId="Equation.KSEE3">
                  <p:embed/>
                </p:oleObj>
              </mc:Choice>
              <mc:Fallback>
                <p:oleObj r:id="rId11" imgW="914400" imgH="215900" progId="Equation.KSEE3">
                  <p:embed/>
                  <p:pic>
                    <p:nvPicPr>
                      <p:cNvPr id="0" name="图片 3081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4114800" y="2463800"/>
                        <a:ext cx="914400" cy="2159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534" name="对象 12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145098" y="4267042"/>
          <a:ext cx="3403600" cy="5829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18" r:id="rId13" imgW="1333500" imgH="228600" progId="Equation.KSEE3">
                  <p:embed/>
                </p:oleObj>
              </mc:Choice>
              <mc:Fallback>
                <p:oleObj r:id="rId13" imgW="1333500" imgH="228600" progId="Equation.KSEE3">
                  <p:embed/>
                  <p:pic>
                    <p:nvPicPr>
                      <p:cNvPr id="0" name="图片 3082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145098" y="4267042"/>
                        <a:ext cx="3403600" cy="58293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535" name="对象 4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5029200" y="3914775"/>
          <a:ext cx="3403600" cy="582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19" r:id="rId15" imgW="1333500" imgH="228600" progId="Equation.KSEE3">
                  <p:embed/>
                </p:oleObj>
              </mc:Choice>
              <mc:Fallback>
                <p:oleObj r:id="rId15" imgW="1333500" imgH="228600" progId="Equation.KSEE3">
                  <p:embed/>
                  <p:pic>
                    <p:nvPicPr>
                      <p:cNvPr id="0" name="图片 3083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5029200" y="3914775"/>
                        <a:ext cx="3403600" cy="58261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对象 10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138271" y="3659188"/>
          <a:ext cx="2860040" cy="7251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20" r:id="rId17" imgW="901700" imgH="228600" progId="Equation.KSEE3">
                  <p:embed/>
                </p:oleObj>
              </mc:Choice>
              <mc:Fallback>
                <p:oleObj r:id="rId17" imgW="901700" imgH="228600" progId="Equation.KSEE3">
                  <p:embed/>
                  <p:pic>
                    <p:nvPicPr>
                      <p:cNvPr id="0" name="图片 3079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138271" y="3659188"/>
                        <a:ext cx="2860040" cy="72517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25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6" dur="2000"/>
                                        <p:tgtEl>
                                          <p:spTgt spid="225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OC_GUID" val="{34e85463-7ff4-4bef-b316-648890c7b49a}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24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24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24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24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24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24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240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240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240"/>
</p:tagLst>
</file>

<file path=ppt/theme/theme1.xml><?xml version="1.0" encoding="utf-8"?>
<a:theme xmlns:a="http://schemas.openxmlformats.org/drawingml/2006/main" name="2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宋-黑-T">
      <a:majorFont>
        <a:latin typeface="Times New Roman"/>
        <a:ea typeface="黑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  <a:txDef>
      <a:spPr>
        <a:noFill/>
        <a:ln w="9525">
          <a:noFill/>
        </a:ln>
      </a:spPr>
      <a:bodyPr wrap="square" anchor="t">
        <a:spAutoFit/>
      </a:bodyPr>
      <a:lstStyle>
        <a:defPPr>
          <a:lnSpc>
            <a:spcPct val="150000"/>
          </a:lnSpc>
          <a:defRPr lang="zh-CN" altLang="en-US" sz="2800" b="1">
            <a:solidFill>
              <a:srgbClr val="FF0000"/>
            </a:solidFill>
            <a:latin typeface="Times New Roman" panose="02020603050405020304" pitchFamily="18" charset="0"/>
            <a:ea typeface="宋体" panose="02010600030101010101" pitchFamily="2" charset="-122"/>
          </a:defRPr>
        </a:defPPr>
      </a:lstStyle>
    </a:tx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1978</Words>
  <Application>Microsoft Office PowerPoint</Application>
  <PresentationFormat>全屏显示(16:9)</PresentationFormat>
  <Paragraphs>124</Paragraphs>
  <Slides>35</Slides>
  <Notes>9</Notes>
  <HiddenSlides>0</HiddenSlides>
  <MMClips>0</MMClips>
  <ScaleCrop>false</ScaleCrop>
  <HeadingPairs>
    <vt:vector size="8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2</vt:i4>
      </vt:variant>
      <vt:variant>
        <vt:lpstr>幻灯片标题</vt:lpstr>
      </vt:variant>
      <vt:variant>
        <vt:i4>35</vt:i4>
      </vt:variant>
    </vt:vector>
  </HeadingPairs>
  <TitlesOfParts>
    <vt:vector size="48" baseType="lpstr">
      <vt:lpstr>Arial</vt:lpstr>
      <vt:lpstr>宋体</vt:lpstr>
      <vt:lpstr>方正舒体</vt:lpstr>
      <vt:lpstr>Times New Roman</vt:lpstr>
      <vt:lpstr>楷体_GB2312</vt:lpstr>
      <vt:lpstr>Calibri</vt:lpstr>
      <vt:lpstr>微软雅黑</vt:lpstr>
      <vt:lpstr>Courier New</vt:lpstr>
      <vt:lpstr>Helvetica</vt:lpstr>
      <vt:lpstr>黑体</vt:lpstr>
      <vt:lpstr>2_默认设计模板</vt:lpstr>
      <vt:lpstr>Equation.KSEE3</vt:lpstr>
      <vt:lpstr>Equation.DSMT4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Administrator</dc:creator>
  <cp:lastModifiedBy>User</cp:lastModifiedBy>
  <cp:revision>1158</cp:revision>
  <dcterms:created xsi:type="dcterms:W3CDTF">2015-07-20T03:22:00Z</dcterms:created>
  <dcterms:modified xsi:type="dcterms:W3CDTF">2021-06-13T01:03:16Z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r8>1</vt:r8>
  </property>
  <property fmtid="{D5CDD505-2E9C-101B-9397-08002B2CF9AE}" pid="3" name="KSOProductBuildVer">
    <vt:lpwstr>2052-11.1.0.10314</vt:lpwstr>
  </property>
</Properties>
</file>